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2"/>
  </p:notesMasterIdLst>
  <p:sldIdLst>
    <p:sldId id="256" r:id="rId2"/>
    <p:sldId id="257" r:id="rId3"/>
    <p:sldId id="288" r:id="rId4"/>
    <p:sldId id="309" r:id="rId5"/>
    <p:sldId id="311" r:id="rId6"/>
    <p:sldId id="289" r:id="rId7"/>
    <p:sldId id="305" r:id="rId8"/>
    <p:sldId id="306" r:id="rId9"/>
    <p:sldId id="292" r:id="rId10"/>
    <p:sldId id="290" r:id="rId11"/>
    <p:sldId id="260" r:id="rId12"/>
    <p:sldId id="262" r:id="rId13"/>
    <p:sldId id="291" r:id="rId14"/>
    <p:sldId id="294" r:id="rId15"/>
    <p:sldId id="301" r:id="rId16"/>
    <p:sldId id="302" r:id="rId17"/>
    <p:sldId id="303" r:id="rId18"/>
    <p:sldId id="295" r:id="rId19"/>
    <p:sldId id="296" r:id="rId20"/>
    <p:sldId id="313" r:id="rId21"/>
    <p:sldId id="298" r:id="rId22"/>
    <p:sldId id="307" r:id="rId23"/>
    <p:sldId id="297" r:id="rId24"/>
    <p:sldId id="315" r:id="rId25"/>
    <p:sldId id="316" r:id="rId26"/>
    <p:sldId id="304" r:id="rId27"/>
    <p:sldId id="299" r:id="rId28"/>
    <p:sldId id="312" r:id="rId29"/>
    <p:sldId id="308" r:id="rId30"/>
    <p:sldId id="286" r:id="rId31"/>
  </p:sldIdLst>
  <p:sldSz cx="12192000" cy="6858000"/>
  <p:notesSz cx="6858000" cy="9144000"/>
  <p:embeddedFontLst>
    <p:embeddedFont>
      <p:font typeface="Arial Rounded MT Bold" panose="020F0704030504030204" pitchFamily="34" charset="0"/>
      <p:regular r:id="rId33"/>
    </p:embeddedFont>
    <p:embeddedFont>
      <p:font typeface="Calibri" panose="020F0502020204030204" pitchFamily="34" charset="0"/>
      <p:regular r:id="rId34"/>
      <p:bold r:id="rId35"/>
      <p:italic r:id="rId36"/>
      <p:boldItalic r:id="rId37"/>
    </p:embeddedFont>
    <p:embeddedFont>
      <p:font typeface="Cambria" panose="02040503050406030204" pitchFamily="18" charset="0"/>
      <p:regular r:id="rId38"/>
      <p:bold r:id="rId39"/>
      <p:italic r:id="rId40"/>
      <p:boldItalic r:id="rId41"/>
    </p:embeddedFont>
    <p:embeddedFont>
      <p:font typeface="EB Garamond" panose="00000500000000000000" pitchFamily="2" charset="0"/>
      <p:regular r:id="rId42"/>
      <p:bold r:id="rId43"/>
      <p:italic r:id="rId44"/>
      <p:boldItalic r:id="rId45"/>
    </p:embeddedFont>
    <p:embeddedFont>
      <p:font typeface="Merriweather" panose="00000500000000000000" pitchFamily="2" charset="0"/>
      <p:regular r:id="rId46"/>
      <p:bold r:id="rId47"/>
      <p:italic r:id="rId48"/>
      <p:boldItalic r:id="rId49"/>
    </p:embeddedFont>
    <p:embeddedFont>
      <p:font typeface="Montserrat" panose="00000500000000000000" pitchFamily="2" charset="0"/>
      <p:regular r:id="rId50"/>
      <p:bold r:id="rId51"/>
      <p:italic r:id="rId52"/>
      <p:boldItalic r:id="rId53"/>
    </p:embeddedFont>
    <p:embeddedFont>
      <p:font typeface="Montserrat SemiBold" panose="00000700000000000000" pitchFamily="2" charset="0"/>
      <p:regular r:id="rId54"/>
      <p:bold r:id="rId55"/>
      <p:italic r:id="rId56"/>
      <p:boldItalic r:id="rId57"/>
    </p:embeddedFont>
    <p:embeddedFont>
      <p:font typeface="Pacifico" panose="00000500000000000000" pitchFamily="2" charset="0"/>
      <p:regular r:id="rId58"/>
    </p:embeddedFont>
    <p:embeddedFont>
      <p:font typeface="Roboto" panose="02000000000000000000" pitchFamily="2"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9" roundtripDataSignature="AMtx7mgvNLwrMF6eFubnmoEkhJx1jjKge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font" Target="fonts/font2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font" Target="fonts/font26.fntdata"/><Relationship Id="rId79" Type="http://customschemas.google.com/relationships/presentationmetadata" Target="metadata"/><Relationship Id="rId5" Type="http://schemas.openxmlformats.org/officeDocument/2006/relationships/slide" Target="slides/slide4.xml"/><Relationship Id="rId61" Type="http://schemas.openxmlformats.org/officeDocument/2006/relationships/font" Target="fonts/font29.fntdata"/><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8" Type="http://schemas.openxmlformats.org/officeDocument/2006/relationships/slide" Target="slides/slide7.xml"/><Relationship Id="rId51" Type="http://schemas.openxmlformats.org/officeDocument/2006/relationships/font" Target="fonts/font19.fntdata"/><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font" Target="fonts/font27.fntdata"/><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font" Target="fonts/font22.fntdata"/><Relationship Id="rId62" Type="http://schemas.openxmlformats.org/officeDocument/2006/relationships/font" Target="fonts/font30.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font" Target="fonts/font2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font" Target="fonts/font28.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7.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295F3F-D812-4AE6-AC6A-803619D04574}" type="doc">
      <dgm:prSet loTypeId="urn:microsoft.com/office/officeart/2005/8/layout/radial1" loCatId="cycle" qsTypeId="urn:microsoft.com/office/officeart/2005/8/quickstyle/simple1" qsCatId="simple" csTypeId="urn:microsoft.com/office/officeart/2005/8/colors/accent1_2" csCatId="accent1" phldr="1"/>
      <dgm:spPr/>
      <dgm:t>
        <a:bodyPr/>
        <a:lstStyle/>
        <a:p>
          <a:endParaRPr lang="en-US"/>
        </a:p>
      </dgm:t>
    </dgm:pt>
    <dgm:pt modelId="{B3258E9A-E031-4337-8A3D-B255ADDE6B6D}">
      <dgm:prSet phldrT="[Text]" custT="1"/>
      <dgm:spPr/>
      <dgm:t>
        <a:bodyPr/>
        <a:lstStyle/>
        <a:p>
          <a:r>
            <a:rPr lang="en-US" sz="3200" b="1" dirty="0"/>
            <a:t>Common Causes of Bankruptcy</a:t>
          </a:r>
        </a:p>
      </dgm:t>
    </dgm:pt>
    <dgm:pt modelId="{88DB1954-7C84-499D-9E4A-71CBF38937B0}" type="parTrans" cxnId="{BE1E0B3E-471C-4503-854F-E1A3E6650347}">
      <dgm:prSet/>
      <dgm:spPr/>
      <dgm:t>
        <a:bodyPr/>
        <a:lstStyle/>
        <a:p>
          <a:endParaRPr lang="en-US"/>
        </a:p>
      </dgm:t>
    </dgm:pt>
    <dgm:pt modelId="{D0155F35-5D75-4041-A90A-E4B10FDF7A3F}" type="sibTrans" cxnId="{BE1E0B3E-471C-4503-854F-E1A3E6650347}">
      <dgm:prSet/>
      <dgm:spPr/>
      <dgm:t>
        <a:bodyPr/>
        <a:lstStyle/>
        <a:p>
          <a:endParaRPr lang="en-US"/>
        </a:p>
      </dgm:t>
    </dgm:pt>
    <dgm:pt modelId="{9F576C92-48A2-43DE-BCF5-ABF0C655A280}">
      <dgm:prSet phldrT="[Text]" custT="1"/>
      <dgm:spPr/>
      <dgm:t>
        <a:bodyPr/>
        <a:lstStyle/>
        <a:p>
          <a:r>
            <a:rPr lang="en-US" sz="2000" b="1" dirty="0"/>
            <a:t>Medical bills</a:t>
          </a:r>
        </a:p>
      </dgm:t>
    </dgm:pt>
    <dgm:pt modelId="{77290FBA-FC2B-4714-A347-3F9F204D06AD}" type="parTrans" cxnId="{BAE5C21A-D9F8-4243-924A-C4D67BFED1C9}">
      <dgm:prSet/>
      <dgm:spPr/>
      <dgm:t>
        <a:bodyPr/>
        <a:lstStyle/>
        <a:p>
          <a:endParaRPr lang="en-US"/>
        </a:p>
      </dgm:t>
    </dgm:pt>
    <dgm:pt modelId="{C64CA760-5C88-4202-8DEA-EBC1EC55BD89}" type="sibTrans" cxnId="{BAE5C21A-D9F8-4243-924A-C4D67BFED1C9}">
      <dgm:prSet/>
      <dgm:spPr/>
      <dgm:t>
        <a:bodyPr/>
        <a:lstStyle/>
        <a:p>
          <a:endParaRPr lang="en-US"/>
        </a:p>
      </dgm:t>
    </dgm:pt>
    <dgm:pt modelId="{57702980-9FCA-405E-936A-F7C45109A656}">
      <dgm:prSet phldrT="[Text]" custT="1"/>
      <dgm:spPr/>
      <dgm:t>
        <a:bodyPr/>
        <a:lstStyle/>
        <a:p>
          <a:r>
            <a:rPr lang="en-US" sz="2000" b="1" dirty="0"/>
            <a:t>Unemployment</a:t>
          </a:r>
          <a:endParaRPr lang="en-US" sz="1200" b="1" dirty="0"/>
        </a:p>
      </dgm:t>
    </dgm:pt>
    <dgm:pt modelId="{530B1362-3BB1-4023-9B14-F6292C641EE3}" type="parTrans" cxnId="{363F3889-B3F6-43BF-A8FD-4C34EA6B16EA}">
      <dgm:prSet/>
      <dgm:spPr/>
      <dgm:t>
        <a:bodyPr/>
        <a:lstStyle/>
        <a:p>
          <a:endParaRPr lang="en-US"/>
        </a:p>
      </dgm:t>
    </dgm:pt>
    <dgm:pt modelId="{15095CBC-1A16-4C7E-B9E4-8C0B12DDE7E6}" type="sibTrans" cxnId="{363F3889-B3F6-43BF-A8FD-4C34EA6B16EA}">
      <dgm:prSet/>
      <dgm:spPr/>
      <dgm:t>
        <a:bodyPr/>
        <a:lstStyle/>
        <a:p>
          <a:endParaRPr lang="en-US"/>
        </a:p>
      </dgm:t>
    </dgm:pt>
    <dgm:pt modelId="{5A0A6C90-9C0A-4D59-8B0E-760BD35FA11A}">
      <dgm:prSet phldrT="[Text]" custT="1"/>
      <dgm:spPr/>
      <dgm:t>
        <a:bodyPr/>
        <a:lstStyle/>
        <a:p>
          <a:r>
            <a:rPr lang="en-US" sz="2000" b="1" dirty="0"/>
            <a:t>Business failure</a:t>
          </a:r>
        </a:p>
      </dgm:t>
    </dgm:pt>
    <dgm:pt modelId="{3059F8E7-4D5F-4453-9450-03F2E7FE8BA7}" type="parTrans" cxnId="{98FC225F-D18C-44D4-BAF4-6630030906C1}">
      <dgm:prSet/>
      <dgm:spPr/>
      <dgm:t>
        <a:bodyPr/>
        <a:lstStyle/>
        <a:p>
          <a:endParaRPr lang="en-US"/>
        </a:p>
      </dgm:t>
    </dgm:pt>
    <dgm:pt modelId="{F148D68F-4F11-4795-88ED-F734BEB4FF85}" type="sibTrans" cxnId="{98FC225F-D18C-44D4-BAF4-6630030906C1}">
      <dgm:prSet/>
      <dgm:spPr/>
      <dgm:t>
        <a:bodyPr/>
        <a:lstStyle/>
        <a:p>
          <a:endParaRPr lang="en-US"/>
        </a:p>
      </dgm:t>
    </dgm:pt>
    <dgm:pt modelId="{E3FD5614-C86F-4DD8-B9AD-57611802B811}">
      <dgm:prSet phldrT="[Text]" custT="1"/>
      <dgm:spPr/>
      <dgm:t>
        <a:bodyPr/>
        <a:lstStyle/>
        <a:p>
          <a:r>
            <a:rPr lang="en-US" sz="2000" b="1" dirty="0"/>
            <a:t>Lack of financial planning</a:t>
          </a:r>
        </a:p>
      </dgm:t>
    </dgm:pt>
    <dgm:pt modelId="{323734EA-7F1E-48DE-A73E-4C705FC331AD}" type="parTrans" cxnId="{E1B4E723-5D6C-456B-83F7-6CC5E1F554DD}">
      <dgm:prSet/>
      <dgm:spPr/>
      <dgm:t>
        <a:bodyPr/>
        <a:lstStyle/>
        <a:p>
          <a:endParaRPr lang="en-US"/>
        </a:p>
      </dgm:t>
    </dgm:pt>
    <dgm:pt modelId="{7EC00ACD-D5FF-424B-ADF9-D9E9750024FA}" type="sibTrans" cxnId="{E1B4E723-5D6C-456B-83F7-6CC5E1F554DD}">
      <dgm:prSet/>
      <dgm:spPr/>
      <dgm:t>
        <a:bodyPr/>
        <a:lstStyle/>
        <a:p>
          <a:endParaRPr lang="en-US"/>
        </a:p>
      </dgm:t>
    </dgm:pt>
    <dgm:pt modelId="{5FFD9602-FE62-4E4C-BCDE-048E96F12D26}">
      <dgm:prSet phldrT="[Text]" custT="1"/>
      <dgm:spPr/>
      <dgm:t>
        <a:bodyPr/>
        <a:lstStyle/>
        <a:p>
          <a:r>
            <a:rPr lang="en-US" sz="2000" b="1" dirty="0"/>
            <a:t>Divorce</a:t>
          </a:r>
          <a:endParaRPr lang="en-US" sz="1900" b="1" dirty="0"/>
        </a:p>
      </dgm:t>
    </dgm:pt>
    <dgm:pt modelId="{196969DB-49A7-4C9A-82F2-5FAC13E916AE}" type="parTrans" cxnId="{9F6A1818-73BD-4B07-AB5A-D7DE16CE078E}">
      <dgm:prSet/>
      <dgm:spPr/>
      <dgm:t>
        <a:bodyPr/>
        <a:lstStyle/>
        <a:p>
          <a:endParaRPr lang="en-US"/>
        </a:p>
      </dgm:t>
    </dgm:pt>
    <dgm:pt modelId="{7D0026A9-0BEF-44CB-A46E-9C1988EC61D6}" type="sibTrans" cxnId="{9F6A1818-73BD-4B07-AB5A-D7DE16CE078E}">
      <dgm:prSet/>
      <dgm:spPr/>
      <dgm:t>
        <a:bodyPr/>
        <a:lstStyle/>
        <a:p>
          <a:endParaRPr lang="en-US"/>
        </a:p>
      </dgm:t>
    </dgm:pt>
    <dgm:pt modelId="{D55F79C4-1EF6-4BB9-A337-A0D0576B51BF}">
      <dgm:prSet phldrT="[Text]" custT="1"/>
      <dgm:spPr/>
      <dgm:t>
        <a:bodyPr/>
        <a:lstStyle/>
        <a:p>
          <a:r>
            <a:rPr lang="en-US" sz="2000" b="1" dirty="0"/>
            <a:t>Disasters</a:t>
          </a:r>
          <a:endParaRPr lang="en-US" sz="1900" b="1" dirty="0"/>
        </a:p>
      </dgm:t>
    </dgm:pt>
    <dgm:pt modelId="{20003B95-5F3C-43AE-80DE-C31C91034AEA}" type="parTrans" cxnId="{4C2475E5-2FBD-44E1-9394-60F688DCCC3B}">
      <dgm:prSet/>
      <dgm:spPr/>
      <dgm:t>
        <a:bodyPr/>
        <a:lstStyle/>
        <a:p>
          <a:endParaRPr lang="en-US"/>
        </a:p>
      </dgm:t>
    </dgm:pt>
    <dgm:pt modelId="{40DBC306-D4CB-4540-BBA5-79FDA66D0A4A}" type="sibTrans" cxnId="{4C2475E5-2FBD-44E1-9394-60F688DCCC3B}">
      <dgm:prSet/>
      <dgm:spPr/>
      <dgm:t>
        <a:bodyPr/>
        <a:lstStyle/>
        <a:p>
          <a:endParaRPr lang="en-US"/>
        </a:p>
      </dgm:t>
    </dgm:pt>
    <dgm:pt modelId="{03301B91-F7E8-497C-A02F-9E6C62FCDE81}">
      <dgm:prSet phldrT="[Text]" custT="1"/>
      <dgm:spPr/>
      <dgm:t>
        <a:bodyPr/>
        <a:lstStyle/>
        <a:p>
          <a:r>
            <a:rPr lang="en-US" sz="2000" b="1" dirty="0"/>
            <a:t>Accidents</a:t>
          </a:r>
          <a:endParaRPr lang="en-US" sz="1900" b="1" dirty="0"/>
        </a:p>
      </dgm:t>
    </dgm:pt>
    <dgm:pt modelId="{AF586762-0B7A-4941-B40C-327DA7F478EB}" type="parTrans" cxnId="{5F598F69-7284-4CA0-B78E-24BB4514A24A}">
      <dgm:prSet/>
      <dgm:spPr/>
      <dgm:t>
        <a:bodyPr/>
        <a:lstStyle/>
        <a:p>
          <a:endParaRPr lang="en-US"/>
        </a:p>
      </dgm:t>
    </dgm:pt>
    <dgm:pt modelId="{15585E12-1C2A-41EC-95AA-E331DD2E7FFF}" type="sibTrans" cxnId="{5F598F69-7284-4CA0-B78E-24BB4514A24A}">
      <dgm:prSet/>
      <dgm:spPr/>
      <dgm:t>
        <a:bodyPr/>
        <a:lstStyle/>
        <a:p>
          <a:endParaRPr lang="en-US"/>
        </a:p>
      </dgm:t>
    </dgm:pt>
    <dgm:pt modelId="{3C98C792-758A-4B14-A04E-491A56B88665}">
      <dgm:prSet/>
      <dgm:spPr/>
      <dgm:t>
        <a:bodyPr/>
        <a:lstStyle/>
        <a:p>
          <a:endParaRPr lang="en-US"/>
        </a:p>
      </dgm:t>
    </dgm:pt>
    <dgm:pt modelId="{FCFF2BCD-93FC-4993-9A08-9EDCACA4DC02}" type="parTrans" cxnId="{8064293E-FDF2-460B-8120-801530302792}">
      <dgm:prSet/>
      <dgm:spPr/>
      <dgm:t>
        <a:bodyPr/>
        <a:lstStyle/>
        <a:p>
          <a:endParaRPr lang="en-US"/>
        </a:p>
      </dgm:t>
    </dgm:pt>
    <dgm:pt modelId="{408777F9-3291-4961-87A0-B2FCEF1DFD3D}" type="sibTrans" cxnId="{8064293E-FDF2-460B-8120-801530302792}">
      <dgm:prSet/>
      <dgm:spPr/>
      <dgm:t>
        <a:bodyPr/>
        <a:lstStyle/>
        <a:p>
          <a:endParaRPr lang="en-US"/>
        </a:p>
      </dgm:t>
    </dgm:pt>
    <dgm:pt modelId="{ACFE377A-18A0-4040-8C61-168FA2135836}">
      <dgm:prSet/>
      <dgm:spPr/>
      <dgm:t>
        <a:bodyPr/>
        <a:lstStyle/>
        <a:p>
          <a:endParaRPr lang="en-US" dirty="0"/>
        </a:p>
      </dgm:t>
    </dgm:pt>
    <dgm:pt modelId="{A1CC011E-E11F-44F6-9876-7821833F9DE0}" type="parTrans" cxnId="{F0D6981B-BE62-4C50-AC0A-702714FE8DA8}">
      <dgm:prSet/>
      <dgm:spPr/>
      <dgm:t>
        <a:bodyPr/>
        <a:lstStyle/>
        <a:p>
          <a:endParaRPr lang="en-US"/>
        </a:p>
      </dgm:t>
    </dgm:pt>
    <dgm:pt modelId="{00BB0950-D382-4F1E-88D7-210DE8AEE265}" type="sibTrans" cxnId="{F0D6981B-BE62-4C50-AC0A-702714FE8DA8}">
      <dgm:prSet/>
      <dgm:spPr/>
      <dgm:t>
        <a:bodyPr/>
        <a:lstStyle/>
        <a:p>
          <a:endParaRPr lang="en-US"/>
        </a:p>
      </dgm:t>
    </dgm:pt>
    <dgm:pt modelId="{8235BB26-1820-45F7-A5C7-09AEB35AF24C}">
      <dgm:prSet phldrT="[Text]" custT="1"/>
      <dgm:spPr/>
      <dgm:t>
        <a:bodyPr/>
        <a:lstStyle/>
        <a:p>
          <a:r>
            <a:rPr lang="en-US" sz="2000" b="1" dirty="0"/>
            <a:t>Reduced income</a:t>
          </a:r>
        </a:p>
      </dgm:t>
    </dgm:pt>
    <dgm:pt modelId="{9001991D-9094-4FCE-9B94-04DA76C199DC}" type="parTrans" cxnId="{5B85C439-6AC1-458B-8CFD-DB1CEA1FC7D3}">
      <dgm:prSet/>
      <dgm:spPr/>
      <dgm:t>
        <a:bodyPr/>
        <a:lstStyle/>
        <a:p>
          <a:endParaRPr lang="en-US"/>
        </a:p>
      </dgm:t>
    </dgm:pt>
    <dgm:pt modelId="{1A768442-8CBA-437D-A4D7-7583F2330E9D}" type="sibTrans" cxnId="{5B85C439-6AC1-458B-8CFD-DB1CEA1FC7D3}">
      <dgm:prSet/>
      <dgm:spPr/>
      <dgm:t>
        <a:bodyPr/>
        <a:lstStyle/>
        <a:p>
          <a:endParaRPr lang="en-US"/>
        </a:p>
      </dgm:t>
    </dgm:pt>
    <dgm:pt modelId="{C3969C29-13B2-4C21-A07A-1F6EB29F2F64}">
      <dgm:prSet phldrT="[Text]" custT="1"/>
      <dgm:spPr/>
      <dgm:t>
        <a:bodyPr/>
        <a:lstStyle/>
        <a:p>
          <a:r>
            <a:rPr lang="en-US" sz="2000" b="1" dirty="0"/>
            <a:t>Credit debt</a:t>
          </a:r>
        </a:p>
      </dgm:t>
    </dgm:pt>
    <dgm:pt modelId="{326E0013-98C3-4697-9A7C-C2EB4C7C5F7F}" type="parTrans" cxnId="{DF2FFC63-0054-44BC-A892-3D23CAC78190}">
      <dgm:prSet/>
      <dgm:spPr/>
      <dgm:t>
        <a:bodyPr/>
        <a:lstStyle/>
        <a:p>
          <a:endParaRPr lang="en-US"/>
        </a:p>
      </dgm:t>
    </dgm:pt>
    <dgm:pt modelId="{ED141381-B144-4B7B-AC03-D1E2A0B2E9CB}" type="sibTrans" cxnId="{DF2FFC63-0054-44BC-A892-3D23CAC78190}">
      <dgm:prSet/>
      <dgm:spPr/>
      <dgm:t>
        <a:bodyPr/>
        <a:lstStyle/>
        <a:p>
          <a:endParaRPr lang="en-US"/>
        </a:p>
      </dgm:t>
    </dgm:pt>
    <dgm:pt modelId="{0F9DFE2F-F4AE-47FB-8CCB-900E0F6BD8E0}" type="pres">
      <dgm:prSet presAssocID="{2D295F3F-D812-4AE6-AC6A-803619D04574}" presName="cycle" presStyleCnt="0">
        <dgm:presLayoutVars>
          <dgm:chMax val="1"/>
          <dgm:dir/>
          <dgm:animLvl val="ctr"/>
          <dgm:resizeHandles val="exact"/>
        </dgm:presLayoutVars>
      </dgm:prSet>
      <dgm:spPr/>
    </dgm:pt>
    <dgm:pt modelId="{6F9B7397-FB07-4FF1-8778-B081B1FF5F2E}" type="pres">
      <dgm:prSet presAssocID="{B3258E9A-E031-4337-8A3D-B255ADDE6B6D}" presName="centerShape" presStyleLbl="node0" presStyleIdx="0" presStyleCnt="1" custScaleX="275576" custScaleY="199760"/>
      <dgm:spPr/>
    </dgm:pt>
    <dgm:pt modelId="{442A61FA-C4FB-4D1B-90D5-6C8E40C0148E}" type="pres">
      <dgm:prSet presAssocID="{77290FBA-FC2B-4714-A347-3F9F204D06AD}" presName="Name9" presStyleLbl="parChTrans1D2" presStyleIdx="0" presStyleCnt="9"/>
      <dgm:spPr/>
    </dgm:pt>
    <dgm:pt modelId="{056AD96A-17D8-4B11-A6F0-9CC764F1DEEC}" type="pres">
      <dgm:prSet presAssocID="{77290FBA-FC2B-4714-A347-3F9F204D06AD}" presName="connTx" presStyleLbl="parChTrans1D2" presStyleIdx="0" presStyleCnt="9"/>
      <dgm:spPr/>
    </dgm:pt>
    <dgm:pt modelId="{8A79EAB9-85E7-4C76-9EF0-EEBF7E935B8A}" type="pres">
      <dgm:prSet presAssocID="{9F576C92-48A2-43DE-BCF5-ABF0C655A280}" presName="node" presStyleLbl="node1" presStyleIdx="0" presStyleCnt="9" custScaleX="126803" custScaleY="82360" custRadScaleRad="103897" custRadScaleInc="-1023">
        <dgm:presLayoutVars>
          <dgm:bulletEnabled val="1"/>
        </dgm:presLayoutVars>
      </dgm:prSet>
      <dgm:spPr/>
    </dgm:pt>
    <dgm:pt modelId="{81725994-7AC1-49E8-9ADA-1F4668E1BB12}" type="pres">
      <dgm:prSet presAssocID="{530B1362-3BB1-4023-9B14-F6292C641EE3}" presName="Name9" presStyleLbl="parChTrans1D2" presStyleIdx="1" presStyleCnt="9"/>
      <dgm:spPr/>
    </dgm:pt>
    <dgm:pt modelId="{0074DE81-B76E-4A95-BF49-9838F7ABE39F}" type="pres">
      <dgm:prSet presAssocID="{530B1362-3BB1-4023-9B14-F6292C641EE3}" presName="connTx" presStyleLbl="parChTrans1D2" presStyleIdx="1" presStyleCnt="9"/>
      <dgm:spPr/>
    </dgm:pt>
    <dgm:pt modelId="{3B32613C-F3ED-43B2-95D9-A069CD552DAE}" type="pres">
      <dgm:prSet presAssocID="{57702980-9FCA-405E-936A-F7C45109A656}" presName="node" presStyleLbl="node1" presStyleIdx="1" presStyleCnt="9" custScaleX="282865" custScaleY="82360" custRadScaleRad="134569" custRadScaleInc="34393">
        <dgm:presLayoutVars>
          <dgm:bulletEnabled val="1"/>
        </dgm:presLayoutVars>
      </dgm:prSet>
      <dgm:spPr/>
    </dgm:pt>
    <dgm:pt modelId="{A0490109-C73C-45B7-88F4-A9AE2BA547B4}" type="pres">
      <dgm:prSet presAssocID="{9001991D-9094-4FCE-9B94-04DA76C199DC}" presName="Name9" presStyleLbl="parChTrans1D2" presStyleIdx="2" presStyleCnt="9"/>
      <dgm:spPr/>
    </dgm:pt>
    <dgm:pt modelId="{B6C72FF4-5DB1-494C-9F78-63AB91B56DEC}" type="pres">
      <dgm:prSet presAssocID="{9001991D-9094-4FCE-9B94-04DA76C199DC}" presName="connTx" presStyleLbl="parChTrans1D2" presStyleIdx="2" presStyleCnt="9"/>
      <dgm:spPr/>
    </dgm:pt>
    <dgm:pt modelId="{67ABCF8E-8E8B-4C40-8DFF-E5BD90CFAEE2}" type="pres">
      <dgm:prSet presAssocID="{8235BB26-1820-45F7-A5C7-09AEB35AF24C}" presName="node" presStyleLbl="node1" presStyleIdx="2" presStyleCnt="9" custScaleX="179586" custRadScaleRad="128487" custRadScaleInc="-12243">
        <dgm:presLayoutVars>
          <dgm:bulletEnabled val="1"/>
        </dgm:presLayoutVars>
      </dgm:prSet>
      <dgm:spPr/>
    </dgm:pt>
    <dgm:pt modelId="{8D16D985-AB1F-4DDC-8C9C-605D96C831AA}" type="pres">
      <dgm:prSet presAssocID="{3059F8E7-4D5F-4453-9450-03F2E7FE8BA7}" presName="Name9" presStyleLbl="parChTrans1D2" presStyleIdx="3" presStyleCnt="9"/>
      <dgm:spPr/>
    </dgm:pt>
    <dgm:pt modelId="{04D66B75-6ED3-4ACE-B10B-0EFDD143C950}" type="pres">
      <dgm:prSet presAssocID="{3059F8E7-4D5F-4453-9450-03F2E7FE8BA7}" presName="connTx" presStyleLbl="parChTrans1D2" presStyleIdx="3" presStyleCnt="9"/>
      <dgm:spPr/>
    </dgm:pt>
    <dgm:pt modelId="{D19E51E8-0139-4AC9-82AE-3FD53E923F87}" type="pres">
      <dgm:prSet presAssocID="{5A0A6C90-9C0A-4D59-8B0E-760BD35FA11A}" presName="node" presStyleLbl="node1" presStyleIdx="3" presStyleCnt="9" custScaleX="194296" custScaleY="82360" custRadScaleRad="141009" custRadScaleInc="-70454">
        <dgm:presLayoutVars>
          <dgm:bulletEnabled val="1"/>
        </dgm:presLayoutVars>
      </dgm:prSet>
      <dgm:spPr/>
    </dgm:pt>
    <dgm:pt modelId="{760F5EFC-854D-4EDE-BB8A-49F5949FF665}" type="pres">
      <dgm:prSet presAssocID="{326E0013-98C3-4697-9A7C-C2EB4C7C5F7F}" presName="Name9" presStyleLbl="parChTrans1D2" presStyleIdx="4" presStyleCnt="9"/>
      <dgm:spPr/>
    </dgm:pt>
    <dgm:pt modelId="{FFAC1104-8518-4C75-BAA7-6A3A960E61C1}" type="pres">
      <dgm:prSet presAssocID="{326E0013-98C3-4697-9A7C-C2EB4C7C5F7F}" presName="connTx" presStyleLbl="parChTrans1D2" presStyleIdx="4" presStyleCnt="9"/>
      <dgm:spPr/>
    </dgm:pt>
    <dgm:pt modelId="{0B8F9520-E138-4366-9854-C4155C4843BE}" type="pres">
      <dgm:prSet presAssocID="{C3969C29-13B2-4C21-A07A-1F6EB29F2F64}" presName="node" presStyleLbl="node1" presStyleIdx="4" presStyleCnt="9" custRadScaleRad="103087" custRadScaleInc="-98993">
        <dgm:presLayoutVars>
          <dgm:bulletEnabled val="1"/>
        </dgm:presLayoutVars>
      </dgm:prSet>
      <dgm:spPr/>
    </dgm:pt>
    <dgm:pt modelId="{5F8F7D90-4EB4-450B-B0E6-A48DF38809DB}" type="pres">
      <dgm:prSet presAssocID="{323734EA-7F1E-48DE-A73E-4C705FC331AD}" presName="Name9" presStyleLbl="parChTrans1D2" presStyleIdx="5" presStyleCnt="9"/>
      <dgm:spPr/>
    </dgm:pt>
    <dgm:pt modelId="{FE9780A2-F7E8-446C-AAFD-6FD9E7A53F91}" type="pres">
      <dgm:prSet presAssocID="{323734EA-7F1E-48DE-A73E-4C705FC331AD}" presName="connTx" presStyleLbl="parChTrans1D2" presStyleIdx="5" presStyleCnt="9"/>
      <dgm:spPr/>
    </dgm:pt>
    <dgm:pt modelId="{7FB6CF9F-199A-4602-8AF9-3F438D1FB5DD}" type="pres">
      <dgm:prSet presAssocID="{E3FD5614-C86F-4DD8-B9AD-57611802B811}" presName="node" presStyleLbl="node1" presStyleIdx="5" presStyleCnt="9" custScaleX="173914" custScaleY="102577" custRadScaleRad="103171" custRadScaleInc="-48699">
        <dgm:presLayoutVars>
          <dgm:bulletEnabled val="1"/>
        </dgm:presLayoutVars>
      </dgm:prSet>
      <dgm:spPr/>
    </dgm:pt>
    <dgm:pt modelId="{E03EF29C-69CF-4847-897E-9235F91308F9}" type="pres">
      <dgm:prSet presAssocID="{196969DB-49A7-4C9A-82F2-5FAC13E916AE}" presName="Name9" presStyleLbl="parChTrans1D2" presStyleIdx="6" presStyleCnt="9"/>
      <dgm:spPr/>
    </dgm:pt>
    <dgm:pt modelId="{83EF7EE4-ABC7-42F1-8C03-C1B96ECC8E1B}" type="pres">
      <dgm:prSet presAssocID="{196969DB-49A7-4C9A-82F2-5FAC13E916AE}" presName="connTx" presStyleLbl="parChTrans1D2" presStyleIdx="6" presStyleCnt="9"/>
      <dgm:spPr/>
    </dgm:pt>
    <dgm:pt modelId="{F7A604D7-E4F4-4763-89F6-FD6DC5386347}" type="pres">
      <dgm:prSet presAssocID="{5FFD9602-FE62-4E4C-BCDE-048E96F12D26}" presName="node" presStyleLbl="node1" presStyleIdx="6" presStyleCnt="9" custScaleX="146957" custScaleY="82360" custRadScaleRad="127161" custRadScaleInc="39903">
        <dgm:presLayoutVars>
          <dgm:bulletEnabled val="1"/>
        </dgm:presLayoutVars>
      </dgm:prSet>
      <dgm:spPr/>
    </dgm:pt>
    <dgm:pt modelId="{C0AE89AA-1DF5-400E-8337-9D3893D1B950}" type="pres">
      <dgm:prSet presAssocID="{20003B95-5F3C-43AE-80DE-C31C91034AEA}" presName="Name9" presStyleLbl="parChTrans1D2" presStyleIdx="7" presStyleCnt="9"/>
      <dgm:spPr/>
    </dgm:pt>
    <dgm:pt modelId="{F6879B1F-D0AC-4621-87D6-919879DCF7FE}" type="pres">
      <dgm:prSet presAssocID="{20003B95-5F3C-43AE-80DE-C31C91034AEA}" presName="connTx" presStyleLbl="parChTrans1D2" presStyleIdx="7" presStyleCnt="9"/>
      <dgm:spPr/>
    </dgm:pt>
    <dgm:pt modelId="{98B4051D-2A06-4133-AB78-2B1534E841D0}" type="pres">
      <dgm:prSet presAssocID="{D55F79C4-1EF6-4BB9-A337-A0D0576B51BF}" presName="node" presStyleLbl="node1" presStyleIdx="7" presStyleCnt="9" custScaleX="155884" custScaleY="82360" custRadScaleRad="151801" custRadScaleInc="23939">
        <dgm:presLayoutVars>
          <dgm:bulletEnabled val="1"/>
        </dgm:presLayoutVars>
      </dgm:prSet>
      <dgm:spPr/>
    </dgm:pt>
    <dgm:pt modelId="{A0EF5D02-B524-4E99-8A17-2FA7BB01E28A}" type="pres">
      <dgm:prSet presAssocID="{AF586762-0B7A-4941-B40C-327DA7F478EB}" presName="Name9" presStyleLbl="parChTrans1D2" presStyleIdx="8" presStyleCnt="9"/>
      <dgm:spPr/>
    </dgm:pt>
    <dgm:pt modelId="{7C35AE8B-01B5-48B5-B203-70CC891E0780}" type="pres">
      <dgm:prSet presAssocID="{AF586762-0B7A-4941-B40C-327DA7F478EB}" presName="connTx" presStyleLbl="parChTrans1D2" presStyleIdx="8" presStyleCnt="9"/>
      <dgm:spPr/>
    </dgm:pt>
    <dgm:pt modelId="{1AF1B4E1-88A3-40B7-BC6B-036BDA6F2279}" type="pres">
      <dgm:prSet presAssocID="{03301B91-F7E8-497C-A02F-9E6C62FCDE81}" presName="node" presStyleLbl="node1" presStyleIdx="8" presStyleCnt="9" custScaleX="190136" custScaleY="82360" custRadScaleRad="149541" custRadScaleInc="-8376">
        <dgm:presLayoutVars>
          <dgm:bulletEnabled val="1"/>
        </dgm:presLayoutVars>
      </dgm:prSet>
      <dgm:spPr/>
    </dgm:pt>
  </dgm:ptLst>
  <dgm:cxnLst>
    <dgm:cxn modelId="{73203904-C8B0-436C-94FD-906040EA7B7F}" type="presOf" srcId="{8235BB26-1820-45F7-A5C7-09AEB35AF24C}" destId="{67ABCF8E-8E8B-4C40-8DFF-E5BD90CFAEE2}" srcOrd="0" destOrd="0" presId="urn:microsoft.com/office/officeart/2005/8/layout/radial1"/>
    <dgm:cxn modelId="{4906990A-64F5-4A0B-8C28-7ACA162559A5}" type="presOf" srcId="{2D295F3F-D812-4AE6-AC6A-803619D04574}" destId="{0F9DFE2F-F4AE-47FB-8CCB-900E0F6BD8E0}" srcOrd="0" destOrd="0" presId="urn:microsoft.com/office/officeart/2005/8/layout/radial1"/>
    <dgm:cxn modelId="{9F6A1818-73BD-4B07-AB5A-D7DE16CE078E}" srcId="{B3258E9A-E031-4337-8A3D-B255ADDE6B6D}" destId="{5FFD9602-FE62-4E4C-BCDE-048E96F12D26}" srcOrd="6" destOrd="0" parTransId="{196969DB-49A7-4C9A-82F2-5FAC13E916AE}" sibTransId="{7D0026A9-0BEF-44CB-A46E-9C1988EC61D6}"/>
    <dgm:cxn modelId="{BAE5C21A-D9F8-4243-924A-C4D67BFED1C9}" srcId="{B3258E9A-E031-4337-8A3D-B255ADDE6B6D}" destId="{9F576C92-48A2-43DE-BCF5-ABF0C655A280}" srcOrd="0" destOrd="0" parTransId="{77290FBA-FC2B-4714-A347-3F9F204D06AD}" sibTransId="{C64CA760-5C88-4202-8DEA-EBC1EC55BD89}"/>
    <dgm:cxn modelId="{F0D6981B-BE62-4C50-AC0A-702714FE8DA8}" srcId="{2D295F3F-D812-4AE6-AC6A-803619D04574}" destId="{ACFE377A-18A0-4040-8C61-168FA2135836}" srcOrd="2" destOrd="0" parTransId="{A1CC011E-E11F-44F6-9876-7821833F9DE0}" sibTransId="{00BB0950-D382-4F1E-88D7-210DE8AEE265}"/>
    <dgm:cxn modelId="{69B1CD1E-EE14-4E33-AA9B-618CD7D2FC82}" type="presOf" srcId="{5FFD9602-FE62-4E4C-BCDE-048E96F12D26}" destId="{F7A604D7-E4F4-4763-89F6-FD6DC5386347}" srcOrd="0" destOrd="0" presId="urn:microsoft.com/office/officeart/2005/8/layout/radial1"/>
    <dgm:cxn modelId="{E1B4E723-5D6C-456B-83F7-6CC5E1F554DD}" srcId="{B3258E9A-E031-4337-8A3D-B255ADDE6B6D}" destId="{E3FD5614-C86F-4DD8-B9AD-57611802B811}" srcOrd="5" destOrd="0" parTransId="{323734EA-7F1E-48DE-A73E-4C705FC331AD}" sibTransId="{7EC00ACD-D5FF-424B-ADF9-D9E9750024FA}"/>
    <dgm:cxn modelId="{9DCD0224-27BA-4B55-B78B-68E18420F80A}" type="presOf" srcId="{AF586762-0B7A-4941-B40C-327DA7F478EB}" destId="{7C35AE8B-01B5-48B5-B203-70CC891E0780}" srcOrd="1" destOrd="0" presId="urn:microsoft.com/office/officeart/2005/8/layout/radial1"/>
    <dgm:cxn modelId="{C173F927-4532-48A1-B259-06B15EE1E330}" type="presOf" srcId="{530B1362-3BB1-4023-9B14-F6292C641EE3}" destId="{0074DE81-B76E-4A95-BF49-9838F7ABE39F}" srcOrd="1" destOrd="0" presId="urn:microsoft.com/office/officeart/2005/8/layout/radial1"/>
    <dgm:cxn modelId="{BA52AB2D-C6CD-4030-B688-59B48A4D658E}" type="presOf" srcId="{323734EA-7F1E-48DE-A73E-4C705FC331AD}" destId="{5F8F7D90-4EB4-450B-B0E6-A48DF38809DB}" srcOrd="0" destOrd="0" presId="urn:microsoft.com/office/officeart/2005/8/layout/radial1"/>
    <dgm:cxn modelId="{32D6E732-BBB4-4BB1-A4ED-028E20CEF974}" type="presOf" srcId="{D55F79C4-1EF6-4BB9-A337-A0D0576B51BF}" destId="{98B4051D-2A06-4133-AB78-2B1534E841D0}" srcOrd="0" destOrd="0" presId="urn:microsoft.com/office/officeart/2005/8/layout/radial1"/>
    <dgm:cxn modelId="{7DED7433-61BB-43F9-8E96-8AF062EFD286}" type="presOf" srcId="{77290FBA-FC2B-4714-A347-3F9F204D06AD}" destId="{056AD96A-17D8-4B11-A6F0-9CC764F1DEEC}" srcOrd="1" destOrd="0" presId="urn:microsoft.com/office/officeart/2005/8/layout/radial1"/>
    <dgm:cxn modelId="{5B85C439-6AC1-458B-8CFD-DB1CEA1FC7D3}" srcId="{B3258E9A-E031-4337-8A3D-B255ADDE6B6D}" destId="{8235BB26-1820-45F7-A5C7-09AEB35AF24C}" srcOrd="2" destOrd="0" parTransId="{9001991D-9094-4FCE-9B94-04DA76C199DC}" sibTransId="{1A768442-8CBA-437D-A4D7-7583F2330E9D}"/>
    <dgm:cxn modelId="{BE1E0B3E-471C-4503-854F-E1A3E6650347}" srcId="{2D295F3F-D812-4AE6-AC6A-803619D04574}" destId="{B3258E9A-E031-4337-8A3D-B255ADDE6B6D}" srcOrd="0" destOrd="0" parTransId="{88DB1954-7C84-499D-9E4A-71CBF38937B0}" sibTransId="{D0155F35-5D75-4041-A90A-E4B10FDF7A3F}"/>
    <dgm:cxn modelId="{8064293E-FDF2-460B-8120-801530302792}" srcId="{2D295F3F-D812-4AE6-AC6A-803619D04574}" destId="{3C98C792-758A-4B14-A04E-491A56B88665}" srcOrd="1" destOrd="0" parTransId="{FCFF2BCD-93FC-4993-9A08-9EDCACA4DC02}" sibTransId="{408777F9-3291-4961-87A0-B2FCEF1DFD3D}"/>
    <dgm:cxn modelId="{B73DAA3F-62C6-4151-962F-85D9D1B41288}" type="presOf" srcId="{9001991D-9094-4FCE-9B94-04DA76C199DC}" destId="{A0490109-C73C-45B7-88F4-A9AE2BA547B4}" srcOrd="0" destOrd="0" presId="urn:microsoft.com/office/officeart/2005/8/layout/radial1"/>
    <dgm:cxn modelId="{98FC225F-D18C-44D4-BAF4-6630030906C1}" srcId="{B3258E9A-E031-4337-8A3D-B255ADDE6B6D}" destId="{5A0A6C90-9C0A-4D59-8B0E-760BD35FA11A}" srcOrd="3" destOrd="0" parTransId="{3059F8E7-4D5F-4453-9450-03F2E7FE8BA7}" sibTransId="{F148D68F-4F11-4795-88ED-F734BEB4FF85}"/>
    <dgm:cxn modelId="{DF2FFC63-0054-44BC-A892-3D23CAC78190}" srcId="{B3258E9A-E031-4337-8A3D-B255ADDE6B6D}" destId="{C3969C29-13B2-4C21-A07A-1F6EB29F2F64}" srcOrd="4" destOrd="0" parTransId="{326E0013-98C3-4697-9A7C-C2EB4C7C5F7F}" sibTransId="{ED141381-B144-4B7B-AC03-D1E2A0B2E9CB}"/>
    <dgm:cxn modelId="{D6AF0669-70DA-4348-ABE2-7A3AFA9F7D96}" type="presOf" srcId="{AF586762-0B7A-4941-B40C-327DA7F478EB}" destId="{A0EF5D02-B524-4E99-8A17-2FA7BB01E28A}" srcOrd="0" destOrd="0" presId="urn:microsoft.com/office/officeart/2005/8/layout/radial1"/>
    <dgm:cxn modelId="{5F598F69-7284-4CA0-B78E-24BB4514A24A}" srcId="{B3258E9A-E031-4337-8A3D-B255ADDE6B6D}" destId="{03301B91-F7E8-497C-A02F-9E6C62FCDE81}" srcOrd="8" destOrd="0" parTransId="{AF586762-0B7A-4941-B40C-327DA7F478EB}" sibTransId="{15585E12-1C2A-41EC-95AA-E331DD2E7FFF}"/>
    <dgm:cxn modelId="{CBA1CF4E-D233-456F-B270-7894A671B2D9}" type="presOf" srcId="{3059F8E7-4D5F-4453-9450-03F2E7FE8BA7}" destId="{8D16D985-AB1F-4DDC-8C9C-605D96C831AA}" srcOrd="0" destOrd="0" presId="urn:microsoft.com/office/officeart/2005/8/layout/radial1"/>
    <dgm:cxn modelId="{50F92C53-F9CE-4FF2-9451-8E1D7BD53BA3}" type="presOf" srcId="{196969DB-49A7-4C9A-82F2-5FAC13E916AE}" destId="{83EF7EE4-ABC7-42F1-8C03-C1B96ECC8E1B}" srcOrd="1" destOrd="0" presId="urn:microsoft.com/office/officeart/2005/8/layout/radial1"/>
    <dgm:cxn modelId="{11144858-438C-44B3-BA08-47FB92F1E467}" type="presOf" srcId="{B3258E9A-E031-4337-8A3D-B255ADDE6B6D}" destId="{6F9B7397-FB07-4FF1-8778-B081B1FF5F2E}" srcOrd="0" destOrd="0" presId="urn:microsoft.com/office/officeart/2005/8/layout/radial1"/>
    <dgm:cxn modelId="{B181D388-593E-4C2E-AC57-98D5221D580F}" type="presOf" srcId="{20003B95-5F3C-43AE-80DE-C31C91034AEA}" destId="{C0AE89AA-1DF5-400E-8337-9D3893D1B950}" srcOrd="0" destOrd="0" presId="urn:microsoft.com/office/officeart/2005/8/layout/radial1"/>
    <dgm:cxn modelId="{363F3889-B3F6-43BF-A8FD-4C34EA6B16EA}" srcId="{B3258E9A-E031-4337-8A3D-B255ADDE6B6D}" destId="{57702980-9FCA-405E-936A-F7C45109A656}" srcOrd="1" destOrd="0" parTransId="{530B1362-3BB1-4023-9B14-F6292C641EE3}" sibTransId="{15095CBC-1A16-4C7E-B9E4-8C0B12DDE7E6}"/>
    <dgm:cxn modelId="{E03CC090-CF49-4140-A943-E5CA2D9AD840}" type="presOf" srcId="{5A0A6C90-9C0A-4D59-8B0E-760BD35FA11A}" destId="{D19E51E8-0139-4AC9-82AE-3FD53E923F87}" srcOrd="0" destOrd="0" presId="urn:microsoft.com/office/officeart/2005/8/layout/radial1"/>
    <dgm:cxn modelId="{DE229C91-610E-475A-9602-4D3419F37239}" type="presOf" srcId="{20003B95-5F3C-43AE-80DE-C31C91034AEA}" destId="{F6879B1F-D0AC-4621-87D6-919879DCF7FE}" srcOrd="1" destOrd="0" presId="urn:microsoft.com/office/officeart/2005/8/layout/radial1"/>
    <dgm:cxn modelId="{928A7595-85CD-469B-8894-BBBA950B1D0C}" type="presOf" srcId="{E3FD5614-C86F-4DD8-B9AD-57611802B811}" destId="{7FB6CF9F-199A-4602-8AF9-3F438D1FB5DD}" srcOrd="0" destOrd="0" presId="urn:microsoft.com/office/officeart/2005/8/layout/radial1"/>
    <dgm:cxn modelId="{723B5A98-639E-4F17-961D-89DF35403D65}" type="presOf" srcId="{77290FBA-FC2B-4714-A347-3F9F204D06AD}" destId="{442A61FA-C4FB-4D1B-90D5-6C8E40C0148E}" srcOrd="0" destOrd="0" presId="urn:microsoft.com/office/officeart/2005/8/layout/radial1"/>
    <dgm:cxn modelId="{778153A4-8D2E-4E9E-956E-84D6CF22418F}" type="presOf" srcId="{530B1362-3BB1-4023-9B14-F6292C641EE3}" destId="{81725994-7AC1-49E8-9ADA-1F4668E1BB12}" srcOrd="0" destOrd="0" presId="urn:microsoft.com/office/officeart/2005/8/layout/radial1"/>
    <dgm:cxn modelId="{5F7A8EAE-3493-4CFC-998A-22362D4DF208}" type="presOf" srcId="{9F576C92-48A2-43DE-BCF5-ABF0C655A280}" destId="{8A79EAB9-85E7-4C76-9EF0-EEBF7E935B8A}" srcOrd="0" destOrd="0" presId="urn:microsoft.com/office/officeart/2005/8/layout/radial1"/>
    <dgm:cxn modelId="{B91D60AF-BB77-44A1-B3F3-A03C029347E1}" type="presOf" srcId="{57702980-9FCA-405E-936A-F7C45109A656}" destId="{3B32613C-F3ED-43B2-95D9-A069CD552DAE}" srcOrd="0" destOrd="0" presId="urn:microsoft.com/office/officeart/2005/8/layout/radial1"/>
    <dgm:cxn modelId="{82E36BB1-4FE7-48C7-BC2A-0428B79CB7D6}" type="presOf" srcId="{326E0013-98C3-4697-9A7C-C2EB4C7C5F7F}" destId="{FFAC1104-8518-4C75-BAA7-6A3A960E61C1}" srcOrd="1" destOrd="0" presId="urn:microsoft.com/office/officeart/2005/8/layout/radial1"/>
    <dgm:cxn modelId="{88C865B6-ECF7-486D-B3BC-0AF4AB2619CB}" type="presOf" srcId="{C3969C29-13B2-4C21-A07A-1F6EB29F2F64}" destId="{0B8F9520-E138-4366-9854-C4155C4843BE}" srcOrd="0" destOrd="0" presId="urn:microsoft.com/office/officeart/2005/8/layout/radial1"/>
    <dgm:cxn modelId="{45B2E3C3-7369-49A7-ADB1-7A40CA4221FA}" type="presOf" srcId="{196969DB-49A7-4C9A-82F2-5FAC13E916AE}" destId="{E03EF29C-69CF-4847-897E-9235F91308F9}" srcOrd="0" destOrd="0" presId="urn:microsoft.com/office/officeart/2005/8/layout/radial1"/>
    <dgm:cxn modelId="{EA8F62C4-9114-4CFB-B1D3-6E8298974110}" type="presOf" srcId="{323734EA-7F1E-48DE-A73E-4C705FC331AD}" destId="{FE9780A2-F7E8-446C-AAFD-6FD9E7A53F91}" srcOrd="1" destOrd="0" presId="urn:microsoft.com/office/officeart/2005/8/layout/radial1"/>
    <dgm:cxn modelId="{FF1C68CF-0A03-4FBC-8B06-E8C05B15F503}" type="presOf" srcId="{03301B91-F7E8-497C-A02F-9E6C62FCDE81}" destId="{1AF1B4E1-88A3-40B7-BC6B-036BDA6F2279}" srcOrd="0" destOrd="0" presId="urn:microsoft.com/office/officeart/2005/8/layout/radial1"/>
    <dgm:cxn modelId="{D15F86DA-D191-4B89-B5AE-E9EEDD4BB46E}" type="presOf" srcId="{326E0013-98C3-4697-9A7C-C2EB4C7C5F7F}" destId="{760F5EFC-854D-4EDE-BB8A-49F5949FF665}" srcOrd="0" destOrd="0" presId="urn:microsoft.com/office/officeart/2005/8/layout/radial1"/>
    <dgm:cxn modelId="{4C2475E5-2FBD-44E1-9394-60F688DCCC3B}" srcId="{B3258E9A-E031-4337-8A3D-B255ADDE6B6D}" destId="{D55F79C4-1EF6-4BB9-A337-A0D0576B51BF}" srcOrd="7" destOrd="0" parTransId="{20003B95-5F3C-43AE-80DE-C31C91034AEA}" sibTransId="{40DBC306-D4CB-4540-BBA5-79FDA66D0A4A}"/>
    <dgm:cxn modelId="{8FF794F2-6610-4B3C-A67B-2FC009BAB06B}" type="presOf" srcId="{3059F8E7-4D5F-4453-9450-03F2E7FE8BA7}" destId="{04D66B75-6ED3-4ACE-B10B-0EFDD143C950}" srcOrd="1" destOrd="0" presId="urn:microsoft.com/office/officeart/2005/8/layout/radial1"/>
    <dgm:cxn modelId="{A7D0B5F8-DCCC-4746-9E32-115A6A7E9325}" type="presOf" srcId="{9001991D-9094-4FCE-9B94-04DA76C199DC}" destId="{B6C72FF4-5DB1-494C-9F78-63AB91B56DEC}" srcOrd="1" destOrd="0" presId="urn:microsoft.com/office/officeart/2005/8/layout/radial1"/>
    <dgm:cxn modelId="{2BE7408D-6044-416D-AD2D-BC3CF3B4A511}" type="presParOf" srcId="{0F9DFE2F-F4AE-47FB-8CCB-900E0F6BD8E0}" destId="{6F9B7397-FB07-4FF1-8778-B081B1FF5F2E}" srcOrd="0" destOrd="0" presId="urn:microsoft.com/office/officeart/2005/8/layout/radial1"/>
    <dgm:cxn modelId="{B6F9A40F-39D2-431C-8D3B-83F361124FD8}" type="presParOf" srcId="{0F9DFE2F-F4AE-47FB-8CCB-900E0F6BD8E0}" destId="{442A61FA-C4FB-4D1B-90D5-6C8E40C0148E}" srcOrd="1" destOrd="0" presId="urn:microsoft.com/office/officeart/2005/8/layout/radial1"/>
    <dgm:cxn modelId="{9DC9C3EC-6C23-4F32-886D-5710A43E01DA}" type="presParOf" srcId="{442A61FA-C4FB-4D1B-90D5-6C8E40C0148E}" destId="{056AD96A-17D8-4B11-A6F0-9CC764F1DEEC}" srcOrd="0" destOrd="0" presId="urn:microsoft.com/office/officeart/2005/8/layout/radial1"/>
    <dgm:cxn modelId="{E2822283-0A8D-4F10-A88D-6AC3539CBBDE}" type="presParOf" srcId="{0F9DFE2F-F4AE-47FB-8CCB-900E0F6BD8E0}" destId="{8A79EAB9-85E7-4C76-9EF0-EEBF7E935B8A}" srcOrd="2" destOrd="0" presId="urn:microsoft.com/office/officeart/2005/8/layout/radial1"/>
    <dgm:cxn modelId="{5CBC5CAA-9925-40EA-8E6A-75598748F06F}" type="presParOf" srcId="{0F9DFE2F-F4AE-47FB-8CCB-900E0F6BD8E0}" destId="{81725994-7AC1-49E8-9ADA-1F4668E1BB12}" srcOrd="3" destOrd="0" presId="urn:microsoft.com/office/officeart/2005/8/layout/radial1"/>
    <dgm:cxn modelId="{A86A8261-172A-4268-8BD3-19A647C95D68}" type="presParOf" srcId="{81725994-7AC1-49E8-9ADA-1F4668E1BB12}" destId="{0074DE81-B76E-4A95-BF49-9838F7ABE39F}" srcOrd="0" destOrd="0" presId="urn:microsoft.com/office/officeart/2005/8/layout/radial1"/>
    <dgm:cxn modelId="{2B9ACE88-3171-46DD-8842-E980FF999477}" type="presParOf" srcId="{0F9DFE2F-F4AE-47FB-8CCB-900E0F6BD8E0}" destId="{3B32613C-F3ED-43B2-95D9-A069CD552DAE}" srcOrd="4" destOrd="0" presId="urn:microsoft.com/office/officeart/2005/8/layout/radial1"/>
    <dgm:cxn modelId="{DE4DD4A4-08BC-436E-A689-04CCC0990D9C}" type="presParOf" srcId="{0F9DFE2F-F4AE-47FB-8CCB-900E0F6BD8E0}" destId="{A0490109-C73C-45B7-88F4-A9AE2BA547B4}" srcOrd="5" destOrd="0" presId="urn:microsoft.com/office/officeart/2005/8/layout/radial1"/>
    <dgm:cxn modelId="{93DE3A6A-ABC1-4408-AAC1-2B8ED0F2844C}" type="presParOf" srcId="{A0490109-C73C-45B7-88F4-A9AE2BA547B4}" destId="{B6C72FF4-5DB1-494C-9F78-63AB91B56DEC}" srcOrd="0" destOrd="0" presId="urn:microsoft.com/office/officeart/2005/8/layout/radial1"/>
    <dgm:cxn modelId="{E5908A33-8B55-4AC0-9B58-54FF3D7391D2}" type="presParOf" srcId="{0F9DFE2F-F4AE-47FB-8CCB-900E0F6BD8E0}" destId="{67ABCF8E-8E8B-4C40-8DFF-E5BD90CFAEE2}" srcOrd="6" destOrd="0" presId="urn:microsoft.com/office/officeart/2005/8/layout/radial1"/>
    <dgm:cxn modelId="{C32E7A33-6E49-4BF2-9036-080E836901C4}" type="presParOf" srcId="{0F9DFE2F-F4AE-47FB-8CCB-900E0F6BD8E0}" destId="{8D16D985-AB1F-4DDC-8C9C-605D96C831AA}" srcOrd="7" destOrd="0" presId="urn:microsoft.com/office/officeart/2005/8/layout/radial1"/>
    <dgm:cxn modelId="{A3B6D948-7E43-4509-930D-0B10F063E385}" type="presParOf" srcId="{8D16D985-AB1F-4DDC-8C9C-605D96C831AA}" destId="{04D66B75-6ED3-4ACE-B10B-0EFDD143C950}" srcOrd="0" destOrd="0" presId="urn:microsoft.com/office/officeart/2005/8/layout/radial1"/>
    <dgm:cxn modelId="{3B6FA462-AE8F-4DD0-B477-92AA97E70A04}" type="presParOf" srcId="{0F9DFE2F-F4AE-47FB-8CCB-900E0F6BD8E0}" destId="{D19E51E8-0139-4AC9-82AE-3FD53E923F87}" srcOrd="8" destOrd="0" presId="urn:microsoft.com/office/officeart/2005/8/layout/radial1"/>
    <dgm:cxn modelId="{463E9452-2435-46AF-B326-9F2A8CB745A7}" type="presParOf" srcId="{0F9DFE2F-F4AE-47FB-8CCB-900E0F6BD8E0}" destId="{760F5EFC-854D-4EDE-BB8A-49F5949FF665}" srcOrd="9" destOrd="0" presId="urn:microsoft.com/office/officeart/2005/8/layout/radial1"/>
    <dgm:cxn modelId="{52040E75-AF18-48C8-A32B-E4F58D45A80E}" type="presParOf" srcId="{760F5EFC-854D-4EDE-BB8A-49F5949FF665}" destId="{FFAC1104-8518-4C75-BAA7-6A3A960E61C1}" srcOrd="0" destOrd="0" presId="urn:microsoft.com/office/officeart/2005/8/layout/radial1"/>
    <dgm:cxn modelId="{6A8C99C5-B1BD-4FA3-87BF-1FABE066EB0C}" type="presParOf" srcId="{0F9DFE2F-F4AE-47FB-8CCB-900E0F6BD8E0}" destId="{0B8F9520-E138-4366-9854-C4155C4843BE}" srcOrd="10" destOrd="0" presId="urn:microsoft.com/office/officeart/2005/8/layout/radial1"/>
    <dgm:cxn modelId="{AB8DBF19-9C4D-40FB-824D-C8E7C4D0CE4F}" type="presParOf" srcId="{0F9DFE2F-F4AE-47FB-8CCB-900E0F6BD8E0}" destId="{5F8F7D90-4EB4-450B-B0E6-A48DF38809DB}" srcOrd="11" destOrd="0" presId="urn:microsoft.com/office/officeart/2005/8/layout/radial1"/>
    <dgm:cxn modelId="{7B23B353-5DE2-4DEA-AF02-556C2C02836B}" type="presParOf" srcId="{5F8F7D90-4EB4-450B-B0E6-A48DF38809DB}" destId="{FE9780A2-F7E8-446C-AAFD-6FD9E7A53F91}" srcOrd="0" destOrd="0" presId="urn:microsoft.com/office/officeart/2005/8/layout/radial1"/>
    <dgm:cxn modelId="{B66152DC-E699-44C3-90F6-074D359E18E3}" type="presParOf" srcId="{0F9DFE2F-F4AE-47FB-8CCB-900E0F6BD8E0}" destId="{7FB6CF9F-199A-4602-8AF9-3F438D1FB5DD}" srcOrd="12" destOrd="0" presId="urn:microsoft.com/office/officeart/2005/8/layout/radial1"/>
    <dgm:cxn modelId="{21CAFC10-87B7-415C-BBCF-38581F8C0B37}" type="presParOf" srcId="{0F9DFE2F-F4AE-47FB-8CCB-900E0F6BD8E0}" destId="{E03EF29C-69CF-4847-897E-9235F91308F9}" srcOrd="13" destOrd="0" presId="urn:microsoft.com/office/officeart/2005/8/layout/radial1"/>
    <dgm:cxn modelId="{3CBF0B85-E128-4244-93CC-20DF227ACCAC}" type="presParOf" srcId="{E03EF29C-69CF-4847-897E-9235F91308F9}" destId="{83EF7EE4-ABC7-42F1-8C03-C1B96ECC8E1B}" srcOrd="0" destOrd="0" presId="urn:microsoft.com/office/officeart/2005/8/layout/radial1"/>
    <dgm:cxn modelId="{DB7270B7-27B0-4AC1-8317-D33319160D8C}" type="presParOf" srcId="{0F9DFE2F-F4AE-47FB-8CCB-900E0F6BD8E0}" destId="{F7A604D7-E4F4-4763-89F6-FD6DC5386347}" srcOrd="14" destOrd="0" presId="urn:microsoft.com/office/officeart/2005/8/layout/radial1"/>
    <dgm:cxn modelId="{D5F0F8D6-AB61-4984-AEB6-B4BE3DE0D9F8}" type="presParOf" srcId="{0F9DFE2F-F4AE-47FB-8CCB-900E0F6BD8E0}" destId="{C0AE89AA-1DF5-400E-8337-9D3893D1B950}" srcOrd="15" destOrd="0" presId="urn:microsoft.com/office/officeart/2005/8/layout/radial1"/>
    <dgm:cxn modelId="{BF8EF602-FEEC-490D-8FB3-B269C43C8493}" type="presParOf" srcId="{C0AE89AA-1DF5-400E-8337-9D3893D1B950}" destId="{F6879B1F-D0AC-4621-87D6-919879DCF7FE}" srcOrd="0" destOrd="0" presId="urn:microsoft.com/office/officeart/2005/8/layout/radial1"/>
    <dgm:cxn modelId="{0899AACC-B4F0-4CF9-BBC7-921FB86D6C59}" type="presParOf" srcId="{0F9DFE2F-F4AE-47FB-8CCB-900E0F6BD8E0}" destId="{98B4051D-2A06-4133-AB78-2B1534E841D0}" srcOrd="16" destOrd="0" presId="urn:microsoft.com/office/officeart/2005/8/layout/radial1"/>
    <dgm:cxn modelId="{B740EF6E-DC84-429F-8532-B1CC6371616C}" type="presParOf" srcId="{0F9DFE2F-F4AE-47FB-8CCB-900E0F6BD8E0}" destId="{A0EF5D02-B524-4E99-8A17-2FA7BB01E28A}" srcOrd="17" destOrd="0" presId="urn:microsoft.com/office/officeart/2005/8/layout/radial1"/>
    <dgm:cxn modelId="{3E12C8DA-34F7-4095-9967-1874DC256414}" type="presParOf" srcId="{A0EF5D02-B524-4E99-8A17-2FA7BB01E28A}" destId="{7C35AE8B-01B5-48B5-B203-70CC891E0780}" srcOrd="0" destOrd="0" presId="urn:microsoft.com/office/officeart/2005/8/layout/radial1"/>
    <dgm:cxn modelId="{C19B8247-915B-49B5-A713-FD95C4026057}" type="presParOf" srcId="{0F9DFE2F-F4AE-47FB-8CCB-900E0F6BD8E0}" destId="{1AF1B4E1-88A3-40B7-BC6B-036BDA6F2279}" srcOrd="18"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295F3F-D812-4AE6-AC6A-803619D04574}" type="doc">
      <dgm:prSet loTypeId="urn:microsoft.com/office/officeart/2005/8/layout/radial1" loCatId="cycle" qsTypeId="urn:microsoft.com/office/officeart/2005/8/quickstyle/simple1" qsCatId="simple" csTypeId="urn:microsoft.com/office/officeart/2005/8/colors/accent1_2" csCatId="accent1" phldr="1"/>
      <dgm:spPr/>
      <dgm:t>
        <a:bodyPr/>
        <a:lstStyle/>
        <a:p>
          <a:endParaRPr lang="en-US"/>
        </a:p>
      </dgm:t>
    </dgm:pt>
    <dgm:pt modelId="{B3258E9A-E031-4337-8A3D-B255ADDE6B6D}">
      <dgm:prSet phldrT="[Text]" custT="1"/>
      <dgm:spPr>
        <a:solidFill>
          <a:schemeClr val="accent2"/>
        </a:solidFill>
      </dgm:spPr>
      <dgm:t>
        <a:bodyPr/>
        <a:lstStyle/>
        <a:p>
          <a:pPr>
            <a:lnSpc>
              <a:spcPct val="100000"/>
            </a:lnSpc>
            <a:spcAft>
              <a:spcPts val="0"/>
            </a:spcAft>
          </a:pPr>
          <a:r>
            <a:rPr lang="en-US" sz="3200" b="1" dirty="0"/>
            <a:t>Consequences &amp; Negative Effects</a:t>
          </a:r>
        </a:p>
        <a:p>
          <a:pPr>
            <a:lnSpc>
              <a:spcPct val="100000"/>
            </a:lnSpc>
            <a:spcAft>
              <a:spcPct val="35000"/>
            </a:spcAft>
          </a:pPr>
          <a:r>
            <a:rPr lang="en-US" sz="3200" b="1" dirty="0"/>
            <a:t>of Bankruptcy</a:t>
          </a:r>
        </a:p>
      </dgm:t>
    </dgm:pt>
    <dgm:pt modelId="{88DB1954-7C84-499D-9E4A-71CBF38937B0}" type="parTrans" cxnId="{BE1E0B3E-471C-4503-854F-E1A3E6650347}">
      <dgm:prSet/>
      <dgm:spPr/>
      <dgm:t>
        <a:bodyPr/>
        <a:lstStyle/>
        <a:p>
          <a:endParaRPr lang="en-US"/>
        </a:p>
      </dgm:t>
    </dgm:pt>
    <dgm:pt modelId="{D0155F35-5D75-4041-A90A-E4B10FDF7A3F}" type="sibTrans" cxnId="{BE1E0B3E-471C-4503-854F-E1A3E6650347}">
      <dgm:prSet/>
      <dgm:spPr/>
      <dgm:t>
        <a:bodyPr/>
        <a:lstStyle/>
        <a:p>
          <a:endParaRPr lang="en-US"/>
        </a:p>
      </dgm:t>
    </dgm:pt>
    <dgm:pt modelId="{9F576C92-48A2-43DE-BCF5-ABF0C655A280}">
      <dgm:prSet phldrT="[Text]" custT="1"/>
      <dgm:spPr>
        <a:solidFill>
          <a:schemeClr val="accent2"/>
        </a:solidFill>
      </dgm:spPr>
      <dgm:t>
        <a:bodyPr/>
        <a:lstStyle/>
        <a:p>
          <a:r>
            <a:rPr lang="en-US" sz="2000" b="1" dirty="0"/>
            <a:t>Recorded on a credit report</a:t>
          </a:r>
        </a:p>
      </dgm:t>
    </dgm:pt>
    <dgm:pt modelId="{77290FBA-FC2B-4714-A347-3F9F204D06AD}" type="parTrans" cxnId="{BAE5C21A-D9F8-4243-924A-C4D67BFED1C9}">
      <dgm:prSet/>
      <dgm:spPr/>
      <dgm:t>
        <a:bodyPr/>
        <a:lstStyle/>
        <a:p>
          <a:endParaRPr lang="en-US" dirty="0"/>
        </a:p>
      </dgm:t>
    </dgm:pt>
    <dgm:pt modelId="{C64CA760-5C88-4202-8DEA-EBC1EC55BD89}" type="sibTrans" cxnId="{BAE5C21A-D9F8-4243-924A-C4D67BFED1C9}">
      <dgm:prSet/>
      <dgm:spPr/>
      <dgm:t>
        <a:bodyPr/>
        <a:lstStyle/>
        <a:p>
          <a:endParaRPr lang="en-US"/>
        </a:p>
      </dgm:t>
    </dgm:pt>
    <dgm:pt modelId="{5A0A6C90-9C0A-4D59-8B0E-760BD35FA11A}">
      <dgm:prSet phldrT="[Text]" custT="1"/>
      <dgm:spPr>
        <a:solidFill>
          <a:schemeClr val="accent2"/>
        </a:solidFill>
      </dgm:spPr>
      <dgm:t>
        <a:bodyPr/>
        <a:lstStyle/>
        <a:p>
          <a:r>
            <a:rPr lang="en-US" sz="2000" b="1" dirty="0"/>
            <a:t>May prevent renting an apartment</a:t>
          </a:r>
        </a:p>
      </dgm:t>
    </dgm:pt>
    <dgm:pt modelId="{3059F8E7-4D5F-4453-9450-03F2E7FE8BA7}" type="parTrans" cxnId="{98FC225F-D18C-44D4-BAF4-6630030906C1}">
      <dgm:prSet/>
      <dgm:spPr/>
      <dgm:t>
        <a:bodyPr/>
        <a:lstStyle/>
        <a:p>
          <a:endParaRPr lang="en-US" dirty="0"/>
        </a:p>
      </dgm:t>
    </dgm:pt>
    <dgm:pt modelId="{F148D68F-4F11-4795-88ED-F734BEB4FF85}" type="sibTrans" cxnId="{98FC225F-D18C-44D4-BAF4-6630030906C1}">
      <dgm:prSet/>
      <dgm:spPr/>
      <dgm:t>
        <a:bodyPr/>
        <a:lstStyle/>
        <a:p>
          <a:endParaRPr lang="en-US"/>
        </a:p>
      </dgm:t>
    </dgm:pt>
    <dgm:pt modelId="{E3FD5614-C86F-4DD8-B9AD-57611802B811}">
      <dgm:prSet phldrT="[Text]" custT="1"/>
      <dgm:spPr>
        <a:solidFill>
          <a:schemeClr val="accent2"/>
        </a:solidFill>
      </dgm:spPr>
      <dgm:t>
        <a:bodyPr/>
        <a:lstStyle/>
        <a:p>
          <a:r>
            <a:rPr lang="en-US" sz="2000" b="1" dirty="0"/>
            <a:t>May prevent obtaining a loan</a:t>
          </a:r>
        </a:p>
      </dgm:t>
    </dgm:pt>
    <dgm:pt modelId="{323734EA-7F1E-48DE-A73E-4C705FC331AD}" type="parTrans" cxnId="{E1B4E723-5D6C-456B-83F7-6CC5E1F554DD}">
      <dgm:prSet/>
      <dgm:spPr/>
      <dgm:t>
        <a:bodyPr/>
        <a:lstStyle/>
        <a:p>
          <a:endParaRPr lang="en-US" dirty="0"/>
        </a:p>
      </dgm:t>
    </dgm:pt>
    <dgm:pt modelId="{7EC00ACD-D5FF-424B-ADF9-D9E9750024FA}" type="sibTrans" cxnId="{E1B4E723-5D6C-456B-83F7-6CC5E1F554DD}">
      <dgm:prSet/>
      <dgm:spPr/>
      <dgm:t>
        <a:bodyPr/>
        <a:lstStyle/>
        <a:p>
          <a:endParaRPr lang="en-US"/>
        </a:p>
      </dgm:t>
    </dgm:pt>
    <dgm:pt modelId="{5FFD9602-FE62-4E4C-BCDE-048E96F12D26}">
      <dgm:prSet phldrT="[Text]" custT="1"/>
      <dgm:spPr>
        <a:solidFill>
          <a:schemeClr val="accent2"/>
        </a:solidFill>
      </dgm:spPr>
      <dgm:t>
        <a:bodyPr/>
        <a:lstStyle/>
        <a:p>
          <a:r>
            <a:rPr lang="en-US" sz="2000" b="1" dirty="0"/>
            <a:t>May trigger higher interest rates</a:t>
          </a:r>
        </a:p>
      </dgm:t>
    </dgm:pt>
    <dgm:pt modelId="{196969DB-49A7-4C9A-82F2-5FAC13E916AE}" type="parTrans" cxnId="{9F6A1818-73BD-4B07-AB5A-D7DE16CE078E}">
      <dgm:prSet/>
      <dgm:spPr/>
      <dgm:t>
        <a:bodyPr/>
        <a:lstStyle/>
        <a:p>
          <a:endParaRPr lang="en-US" dirty="0"/>
        </a:p>
      </dgm:t>
    </dgm:pt>
    <dgm:pt modelId="{7D0026A9-0BEF-44CB-A46E-9C1988EC61D6}" type="sibTrans" cxnId="{9F6A1818-73BD-4B07-AB5A-D7DE16CE078E}">
      <dgm:prSet/>
      <dgm:spPr/>
      <dgm:t>
        <a:bodyPr/>
        <a:lstStyle/>
        <a:p>
          <a:endParaRPr lang="en-US"/>
        </a:p>
      </dgm:t>
    </dgm:pt>
    <dgm:pt modelId="{D55F79C4-1EF6-4BB9-A337-A0D0576B51BF}">
      <dgm:prSet phldrT="[Text]" custT="1"/>
      <dgm:spPr>
        <a:solidFill>
          <a:schemeClr val="accent2"/>
        </a:solidFill>
      </dgm:spPr>
      <dgm:t>
        <a:bodyPr/>
        <a:lstStyle/>
        <a:p>
          <a:r>
            <a:rPr lang="en-US" sz="2000" b="1" dirty="0"/>
            <a:t>May harm personal &amp; business relationships</a:t>
          </a:r>
        </a:p>
      </dgm:t>
    </dgm:pt>
    <dgm:pt modelId="{20003B95-5F3C-43AE-80DE-C31C91034AEA}" type="parTrans" cxnId="{4C2475E5-2FBD-44E1-9394-60F688DCCC3B}">
      <dgm:prSet/>
      <dgm:spPr/>
      <dgm:t>
        <a:bodyPr/>
        <a:lstStyle/>
        <a:p>
          <a:endParaRPr lang="en-US" dirty="0"/>
        </a:p>
      </dgm:t>
    </dgm:pt>
    <dgm:pt modelId="{40DBC306-D4CB-4540-BBA5-79FDA66D0A4A}" type="sibTrans" cxnId="{4C2475E5-2FBD-44E1-9394-60F688DCCC3B}">
      <dgm:prSet/>
      <dgm:spPr/>
      <dgm:t>
        <a:bodyPr/>
        <a:lstStyle/>
        <a:p>
          <a:endParaRPr lang="en-US"/>
        </a:p>
      </dgm:t>
    </dgm:pt>
    <dgm:pt modelId="{03301B91-F7E8-497C-A02F-9E6C62FCDE81}">
      <dgm:prSet phldrT="[Text]" custT="1"/>
      <dgm:spPr>
        <a:solidFill>
          <a:schemeClr val="accent2"/>
        </a:solidFill>
      </dgm:spPr>
      <dgm:t>
        <a:bodyPr/>
        <a:lstStyle/>
        <a:p>
          <a:r>
            <a:rPr lang="en-US" sz="2000" b="1" dirty="0"/>
            <a:t>May hinder employment opportunities</a:t>
          </a:r>
        </a:p>
      </dgm:t>
    </dgm:pt>
    <dgm:pt modelId="{AF586762-0B7A-4941-B40C-327DA7F478EB}" type="parTrans" cxnId="{5F598F69-7284-4CA0-B78E-24BB4514A24A}">
      <dgm:prSet/>
      <dgm:spPr/>
      <dgm:t>
        <a:bodyPr/>
        <a:lstStyle/>
        <a:p>
          <a:endParaRPr lang="en-US" dirty="0"/>
        </a:p>
      </dgm:t>
    </dgm:pt>
    <dgm:pt modelId="{15585E12-1C2A-41EC-95AA-E331DD2E7FFF}" type="sibTrans" cxnId="{5F598F69-7284-4CA0-B78E-24BB4514A24A}">
      <dgm:prSet/>
      <dgm:spPr/>
      <dgm:t>
        <a:bodyPr/>
        <a:lstStyle/>
        <a:p>
          <a:endParaRPr lang="en-US"/>
        </a:p>
      </dgm:t>
    </dgm:pt>
    <dgm:pt modelId="{57702980-9FCA-405E-936A-F7C45109A656}">
      <dgm:prSet phldrT="[Text]" custT="1"/>
      <dgm:spPr>
        <a:solidFill>
          <a:schemeClr val="accent2"/>
        </a:solidFill>
      </dgm:spPr>
      <dgm:t>
        <a:bodyPr/>
        <a:lstStyle/>
        <a:p>
          <a:r>
            <a:rPr lang="en-US" sz="2000" b="1" dirty="0"/>
            <a:t>Lowers a credit score</a:t>
          </a:r>
        </a:p>
      </dgm:t>
    </dgm:pt>
    <dgm:pt modelId="{15095CBC-1A16-4C7E-B9E4-8C0B12DDE7E6}" type="sibTrans" cxnId="{363F3889-B3F6-43BF-A8FD-4C34EA6B16EA}">
      <dgm:prSet/>
      <dgm:spPr/>
      <dgm:t>
        <a:bodyPr/>
        <a:lstStyle/>
        <a:p>
          <a:endParaRPr lang="en-US"/>
        </a:p>
      </dgm:t>
    </dgm:pt>
    <dgm:pt modelId="{530B1362-3BB1-4023-9B14-F6292C641EE3}" type="parTrans" cxnId="{363F3889-B3F6-43BF-A8FD-4C34EA6B16EA}">
      <dgm:prSet/>
      <dgm:spPr/>
      <dgm:t>
        <a:bodyPr/>
        <a:lstStyle/>
        <a:p>
          <a:endParaRPr lang="en-US" dirty="0"/>
        </a:p>
      </dgm:t>
    </dgm:pt>
    <dgm:pt modelId="{0F9DFE2F-F4AE-47FB-8CCB-900E0F6BD8E0}" type="pres">
      <dgm:prSet presAssocID="{2D295F3F-D812-4AE6-AC6A-803619D04574}" presName="cycle" presStyleCnt="0">
        <dgm:presLayoutVars>
          <dgm:chMax val="1"/>
          <dgm:dir/>
          <dgm:animLvl val="ctr"/>
          <dgm:resizeHandles val="exact"/>
        </dgm:presLayoutVars>
      </dgm:prSet>
      <dgm:spPr/>
    </dgm:pt>
    <dgm:pt modelId="{6F9B7397-FB07-4FF1-8778-B081B1FF5F2E}" type="pres">
      <dgm:prSet presAssocID="{B3258E9A-E031-4337-8A3D-B255ADDE6B6D}" presName="centerShape" presStyleLbl="node0" presStyleIdx="0" presStyleCnt="1" custScaleX="234053" custScaleY="150292"/>
      <dgm:spPr/>
    </dgm:pt>
    <dgm:pt modelId="{442A61FA-C4FB-4D1B-90D5-6C8E40C0148E}" type="pres">
      <dgm:prSet presAssocID="{77290FBA-FC2B-4714-A347-3F9F204D06AD}" presName="Name9" presStyleLbl="parChTrans1D2" presStyleIdx="0" presStyleCnt="7"/>
      <dgm:spPr/>
    </dgm:pt>
    <dgm:pt modelId="{056AD96A-17D8-4B11-A6F0-9CC764F1DEEC}" type="pres">
      <dgm:prSet presAssocID="{77290FBA-FC2B-4714-A347-3F9F204D06AD}" presName="connTx" presStyleLbl="parChTrans1D2" presStyleIdx="0" presStyleCnt="7"/>
      <dgm:spPr/>
    </dgm:pt>
    <dgm:pt modelId="{8A79EAB9-85E7-4C76-9EF0-EEBF7E935B8A}" type="pres">
      <dgm:prSet presAssocID="{9F576C92-48A2-43DE-BCF5-ABF0C655A280}" presName="node" presStyleLbl="node1" presStyleIdx="0" presStyleCnt="7" custScaleX="121021" custScaleY="75731" custRadScaleRad="92010" custRadScaleInc="-1155">
        <dgm:presLayoutVars>
          <dgm:bulletEnabled val="1"/>
        </dgm:presLayoutVars>
      </dgm:prSet>
      <dgm:spPr/>
    </dgm:pt>
    <dgm:pt modelId="{81725994-7AC1-49E8-9ADA-1F4668E1BB12}" type="pres">
      <dgm:prSet presAssocID="{530B1362-3BB1-4023-9B14-F6292C641EE3}" presName="Name9" presStyleLbl="parChTrans1D2" presStyleIdx="1" presStyleCnt="7"/>
      <dgm:spPr/>
    </dgm:pt>
    <dgm:pt modelId="{0074DE81-B76E-4A95-BF49-9838F7ABE39F}" type="pres">
      <dgm:prSet presAssocID="{530B1362-3BB1-4023-9B14-F6292C641EE3}" presName="connTx" presStyleLbl="parChTrans1D2" presStyleIdx="1" presStyleCnt="7"/>
      <dgm:spPr/>
    </dgm:pt>
    <dgm:pt modelId="{3B32613C-F3ED-43B2-95D9-A069CD552DAE}" type="pres">
      <dgm:prSet presAssocID="{57702980-9FCA-405E-936A-F7C45109A656}" presName="node" presStyleLbl="node1" presStyleIdx="1" presStyleCnt="7" custScaleX="98765" custScaleY="72735" custRadScaleRad="120595" custRadScaleInc="23853">
        <dgm:presLayoutVars>
          <dgm:bulletEnabled val="1"/>
        </dgm:presLayoutVars>
      </dgm:prSet>
      <dgm:spPr/>
    </dgm:pt>
    <dgm:pt modelId="{8D16D985-AB1F-4DDC-8C9C-605D96C831AA}" type="pres">
      <dgm:prSet presAssocID="{3059F8E7-4D5F-4453-9450-03F2E7FE8BA7}" presName="Name9" presStyleLbl="parChTrans1D2" presStyleIdx="2" presStyleCnt="7"/>
      <dgm:spPr/>
    </dgm:pt>
    <dgm:pt modelId="{04D66B75-6ED3-4ACE-B10B-0EFDD143C950}" type="pres">
      <dgm:prSet presAssocID="{3059F8E7-4D5F-4453-9450-03F2E7FE8BA7}" presName="connTx" presStyleLbl="parChTrans1D2" presStyleIdx="2" presStyleCnt="7"/>
      <dgm:spPr/>
    </dgm:pt>
    <dgm:pt modelId="{D19E51E8-0139-4AC9-82AE-3FD53E923F87}" type="pres">
      <dgm:prSet presAssocID="{5A0A6C90-9C0A-4D59-8B0E-760BD35FA11A}" presName="node" presStyleLbl="node1" presStyleIdx="2" presStyleCnt="7" custScaleX="115591" custScaleY="75291" custRadScaleRad="108728" custRadScaleInc="112508">
        <dgm:presLayoutVars>
          <dgm:bulletEnabled val="1"/>
        </dgm:presLayoutVars>
      </dgm:prSet>
      <dgm:spPr/>
    </dgm:pt>
    <dgm:pt modelId="{5F8F7D90-4EB4-450B-B0E6-A48DF38809DB}" type="pres">
      <dgm:prSet presAssocID="{323734EA-7F1E-48DE-A73E-4C705FC331AD}" presName="Name9" presStyleLbl="parChTrans1D2" presStyleIdx="3" presStyleCnt="7"/>
      <dgm:spPr/>
    </dgm:pt>
    <dgm:pt modelId="{FE9780A2-F7E8-446C-AAFD-6FD9E7A53F91}" type="pres">
      <dgm:prSet presAssocID="{323734EA-7F1E-48DE-A73E-4C705FC331AD}" presName="connTx" presStyleLbl="parChTrans1D2" presStyleIdx="3" presStyleCnt="7"/>
      <dgm:spPr/>
    </dgm:pt>
    <dgm:pt modelId="{7FB6CF9F-199A-4602-8AF9-3F438D1FB5DD}" type="pres">
      <dgm:prSet presAssocID="{E3FD5614-C86F-4DD8-B9AD-57611802B811}" presName="node" presStyleLbl="node1" presStyleIdx="3" presStyleCnt="7" custScaleX="110601" custScaleY="74714" custRadScaleRad="120412" custRadScaleInc="-257007">
        <dgm:presLayoutVars>
          <dgm:bulletEnabled val="1"/>
        </dgm:presLayoutVars>
      </dgm:prSet>
      <dgm:spPr/>
    </dgm:pt>
    <dgm:pt modelId="{E03EF29C-69CF-4847-897E-9235F91308F9}" type="pres">
      <dgm:prSet presAssocID="{196969DB-49A7-4C9A-82F2-5FAC13E916AE}" presName="Name9" presStyleLbl="parChTrans1D2" presStyleIdx="4" presStyleCnt="7"/>
      <dgm:spPr/>
    </dgm:pt>
    <dgm:pt modelId="{83EF7EE4-ABC7-42F1-8C03-C1B96ECC8E1B}" type="pres">
      <dgm:prSet presAssocID="{196969DB-49A7-4C9A-82F2-5FAC13E916AE}" presName="connTx" presStyleLbl="parChTrans1D2" presStyleIdx="4" presStyleCnt="7"/>
      <dgm:spPr/>
    </dgm:pt>
    <dgm:pt modelId="{F7A604D7-E4F4-4763-89F6-FD6DC5386347}" type="pres">
      <dgm:prSet presAssocID="{5FFD9602-FE62-4E4C-BCDE-048E96F12D26}" presName="node" presStyleLbl="node1" presStyleIdx="4" presStyleCnt="7" custScaleX="107979" custScaleY="91071" custRadScaleRad="130839" custRadScaleInc="233955">
        <dgm:presLayoutVars>
          <dgm:bulletEnabled val="1"/>
        </dgm:presLayoutVars>
      </dgm:prSet>
      <dgm:spPr/>
    </dgm:pt>
    <dgm:pt modelId="{C0AE89AA-1DF5-400E-8337-9D3893D1B950}" type="pres">
      <dgm:prSet presAssocID="{20003B95-5F3C-43AE-80DE-C31C91034AEA}" presName="Name9" presStyleLbl="parChTrans1D2" presStyleIdx="5" presStyleCnt="7"/>
      <dgm:spPr/>
    </dgm:pt>
    <dgm:pt modelId="{F6879B1F-D0AC-4621-87D6-919879DCF7FE}" type="pres">
      <dgm:prSet presAssocID="{20003B95-5F3C-43AE-80DE-C31C91034AEA}" presName="connTx" presStyleLbl="parChTrans1D2" presStyleIdx="5" presStyleCnt="7"/>
      <dgm:spPr/>
    </dgm:pt>
    <dgm:pt modelId="{98B4051D-2A06-4133-AB78-2B1534E841D0}" type="pres">
      <dgm:prSet presAssocID="{D55F79C4-1EF6-4BB9-A337-A0D0576B51BF}" presName="node" presStyleLbl="node1" presStyleIdx="5" presStyleCnt="7" custScaleX="123822" custScaleY="88056" custRadScaleRad="118199" custRadScaleInc="-93250">
        <dgm:presLayoutVars>
          <dgm:bulletEnabled val="1"/>
        </dgm:presLayoutVars>
      </dgm:prSet>
      <dgm:spPr/>
    </dgm:pt>
    <dgm:pt modelId="{A0EF5D02-B524-4E99-8A17-2FA7BB01E28A}" type="pres">
      <dgm:prSet presAssocID="{AF586762-0B7A-4941-B40C-327DA7F478EB}" presName="Name9" presStyleLbl="parChTrans1D2" presStyleIdx="6" presStyleCnt="7"/>
      <dgm:spPr/>
    </dgm:pt>
    <dgm:pt modelId="{7C35AE8B-01B5-48B5-B203-70CC891E0780}" type="pres">
      <dgm:prSet presAssocID="{AF586762-0B7A-4941-B40C-327DA7F478EB}" presName="connTx" presStyleLbl="parChTrans1D2" presStyleIdx="6" presStyleCnt="7"/>
      <dgm:spPr/>
    </dgm:pt>
    <dgm:pt modelId="{1AF1B4E1-88A3-40B7-BC6B-036BDA6F2279}" type="pres">
      <dgm:prSet presAssocID="{03301B91-F7E8-497C-A02F-9E6C62FCDE81}" presName="node" presStyleLbl="node1" presStyleIdx="6" presStyleCnt="7" custScaleX="128292" custScaleY="81178" custRadScaleRad="126288" custRadScaleInc="-30401">
        <dgm:presLayoutVars>
          <dgm:bulletEnabled val="1"/>
        </dgm:presLayoutVars>
      </dgm:prSet>
      <dgm:spPr/>
    </dgm:pt>
  </dgm:ptLst>
  <dgm:cxnLst>
    <dgm:cxn modelId="{68E36202-B845-48B0-A2EA-DBB23BCDA390}" type="presOf" srcId="{530B1362-3BB1-4023-9B14-F6292C641EE3}" destId="{81725994-7AC1-49E8-9ADA-1F4668E1BB12}" srcOrd="0" destOrd="0" presId="urn:microsoft.com/office/officeart/2005/8/layout/radial1"/>
    <dgm:cxn modelId="{3B807707-D1C6-4965-8BEF-E9AF39136797}" type="presOf" srcId="{03301B91-F7E8-497C-A02F-9E6C62FCDE81}" destId="{1AF1B4E1-88A3-40B7-BC6B-036BDA6F2279}" srcOrd="0" destOrd="0" presId="urn:microsoft.com/office/officeart/2005/8/layout/radial1"/>
    <dgm:cxn modelId="{0B6FFD09-97FE-4BBB-AF1A-B2BC407AFA17}" type="presOf" srcId="{AF586762-0B7A-4941-B40C-327DA7F478EB}" destId="{A0EF5D02-B524-4E99-8A17-2FA7BB01E28A}" srcOrd="0" destOrd="0" presId="urn:microsoft.com/office/officeart/2005/8/layout/radial1"/>
    <dgm:cxn modelId="{FADAA30C-88B8-4473-800A-D3DEA48761E9}" type="presOf" srcId="{77290FBA-FC2B-4714-A347-3F9F204D06AD}" destId="{442A61FA-C4FB-4D1B-90D5-6C8E40C0148E}" srcOrd="0" destOrd="0" presId="urn:microsoft.com/office/officeart/2005/8/layout/radial1"/>
    <dgm:cxn modelId="{9F6A1818-73BD-4B07-AB5A-D7DE16CE078E}" srcId="{B3258E9A-E031-4337-8A3D-B255ADDE6B6D}" destId="{5FFD9602-FE62-4E4C-BCDE-048E96F12D26}" srcOrd="4" destOrd="0" parTransId="{196969DB-49A7-4C9A-82F2-5FAC13E916AE}" sibTransId="{7D0026A9-0BEF-44CB-A46E-9C1988EC61D6}"/>
    <dgm:cxn modelId="{3109F118-8ED3-45DA-878D-96279F0BCF94}" type="presOf" srcId="{3059F8E7-4D5F-4453-9450-03F2E7FE8BA7}" destId="{04D66B75-6ED3-4ACE-B10B-0EFDD143C950}" srcOrd="1" destOrd="0" presId="urn:microsoft.com/office/officeart/2005/8/layout/radial1"/>
    <dgm:cxn modelId="{0E95C919-0D65-44E1-8A12-A3EB4187AF63}" type="presOf" srcId="{3059F8E7-4D5F-4453-9450-03F2E7FE8BA7}" destId="{8D16D985-AB1F-4DDC-8C9C-605D96C831AA}" srcOrd="0" destOrd="0" presId="urn:microsoft.com/office/officeart/2005/8/layout/radial1"/>
    <dgm:cxn modelId="{BAE5C21A-D9F8-4243-924A-C4D67BFED1C9}" srcId="{B3258E9A-E031-4337-8A3D-B255ADDE6B6D}" destId="{9F576C92-48A2-43DE-BCF5-ABF0C655A280}" srcOrd="0" destOrd="0" parTransId="{77290FBA-FC2B-4714-A347-3F9F204D06AD}" sibTransId="{C64CA760-5C88-4202-8DEA-EBC1EC55BD89}"/>
    <dgm:cxn modelId="{4472E721-3469-4AEF-9633-7C8951465A95}" type="presOf" srcId="{E3FD5614-C86F-4DD8-B9AD-57611802B811}" destId="{7FB6CF9F-199A-4602-8AF9-3F438D1FB5DD}" srcOrd="0" destOrd="0" presId="urn:microsoft.com/office/officeart/2005/8/layout/radial1"/>
    <dgm:cxn modelId="{E1B4E723-5D6C-456B-83F7-6CC5E1F554DD}" srcId="{B3258E9A-E031-4337-8A3D-B255ADDE6B6D}" destId="{E3FD5614-C86F-4DD8-B9AD-57611802B811}" srcOrd="3" destOrd="0" parTransId="{323734EA-7F1E-48DE-A73E-4C705FC331AD}" sibTransId="{7EC00ACD-D5FF-424B-ADF9-D9E9750024FA}"/>
    <dgm:cxn modelId="{B1DDC62B-A47F-4053-BF2E-B3C0CFBCE253}" type="presOf" srcId="{D55F79C4-1EF6-4BB9-A337-A0D0576B51BF}" destId="{98B4051D-2A06-4133-AB78-2B1534E841D0}" srcOrd="0" destOrd="0" presId="urn:microsoft.com/office/officeart/2005/8/layout/radial1"/>
    <dgm:cxn modelId="{CEFFC02C-D72E-42DA-8256-3919E2E7071B}" type="presOf" srcId="{77290FBA-FC2B-4714-A347-3F9F204D06AD}" destId="{056AD96A-17D8-4B11-A6F0-9CC764F1DEEC}" srcOrd="1" destOrd="0" presId="urn:microsoft.com/office/officeart/2005/8/layout/radial1"/>
    <dgm:cxn modelId="{D54A7935-A3F5-41A2-AEC7-19581920A1E5}" type="presOf" srcId="{196969DB-49A7-4C9A-82F2-5FAC13E916AE}" destId="{83EF7EE4-ABC7-42F1-8C03-C1B96ECC8E1B}" srcOrd="1" destOrd="0" presId="urn:microsoft.com/office/officeart/2005/8/layout/radial1"/>
    <dgm:cxn modelId="{BE1E0B3E-471C-4503-854F-E1A3E6650347}" srcId="{2D295F3F-D812-4AE6-AC6A-803619D04574}" destId="{B3258E9A-E031-4337-8A3D-B255ADDE6B6D}" srcOrd="0" destOrd="0" parTransId="{88DB1954-7C84-499D-9E4A-71CBF38937B0}" sibTransId="{D0155F35-5D75-4041-A90A-E4B10FDF7A3F}"/>
    <dgm:cxn modelId="{98FC225F-D18C-44D4-BAF4-6630030906C1}" srcId="{B3258E9A-E031-4337-8A3D-B255ADDE6B6D}" destId="{5A0A6C90-9C0A-4D59-8B0E-760BD35FA11A}" srcOrd="2" destOrd="0" parTransId="{3059F8E7-4D5F-4453-9450-03F2E7FE8BA7}" sibTransId="{F148D68F-4F11-4795-88ED-F734BEB4FF85}"/>
    <dgm:cxn modelId="{A4EC2764-4693-4AB1-86DC-FCABB55B0629}" type="presOf" srcId="{57702980-9FCA-405E-936A-F7C45109A656}" destId="{3B32613C-F3ED-43B2-95D9-A069CD552DAE}" srcOrd="0" destOrd="0" presId="urn:microsoft.com/office/officeart/2005/8/layout/radial1"/>
    <dgm:cxn modelId="{5F598F69-7284-4CA0-B78E-24BB4514A24A}" srcId="{B3258E9A-E031-4337-8A3D-B255ADDE6B6D}" destId="{03301B91-F7E8-497C-A02F-9E6C62FCDE81}" srcOrd="6" destOrd="0" parTransId="{AF586762-0B7A-4941-B40C-327DA7F478EB}" sibTransId="{15585E12-1C2A-41EC-95AA-E331DD2E7FFF}"/>
    <dgm:cxn modelId="{8FAFD96F-A3C8-465F-9FF7-229C16C964EC}" type="presOf" srcId="{B3258E9A-E031-4337-8A3D-B255ADDE6B6D}" destId="{6F9B7397-FB07-4FF1-8778-B081B1FF5F2E}" srcOrd="0" destOrd="0" presId="urn:microsoft.com/office/officeart/2005/8/layout/radial1"/>
    <dgm:cxn modelId="{68681B59-378F-4B45-94A8-0A941AE86BF8}" type="presOf" srcId="{196969DB-49A7-4C9A-82F2-5FAC13E916AE}" destId="{E03EF29C-69CF-4847-897E-9235F91308F9}" srcOrd="0" destOrd="0" presId="urn:microsoft.com/office/officeart/2005/8/layout/radial1"/>
    <dgm:cxn modelId="{14BFDB7D-AFF1-4074-AF2E-ED81D250FC59}" type="presOf" srcId="{9F576C92-48A2-43DE-BCF5-ABF0C655A280}" destId="{8A79EAB9-85E7-4C76-9EF0-EEBF7E935B8A}" srcOrd="0" destOrd="0" presId="urn:microsoft.com/office/officeart/2005/8/layout/radial1"/>
    <dgm:cxn modelId="{8E601B84-FDD3-4EB8-9BCC-0DD459262ADB}" type="presOf" srcId="{530B1362-3BB1-4023-9B14-F6292C641EE3}" destId="{0074DE81-B76E-4A95-BF49-9838F7ABE39F}" srcOrd="1" destOrd="0" presId="urn:microsoft.com/office/officeart/2005/8/layout/radial1"/>
    <dgm:cxn modelId="{363F3889-B3F6-43BF-A8FD-4C34EA6B16EA}" srcId="{B3258E9A-E031-4337-8A3D-B255ADDE6B6D}" destId="{57702980-9FCA-405E-936A-F7C45109A656}" srcOrd="1" destOrd="0" parTransId="{530B1362-3BB1-4023-9B14-F6292C641EE3}" sibTransId="{15095CBC-1A16-4C7E-B9E4-8C0B12DDE7E6}"/>
    <dgm:cxn modelId="{89632F8C-4B04-492F-8E40-B14D57D30C50}" type="presOf" srcId="{323734EA-7F1E-48DE-A73E-4C705FC331AD}" destId="{5F8F7D90-4EB4-450B-B0E6-A48DF38809DB}" srcOrd="0" destOrd="0" presId="urn:microsoft.com/office/officeart/2005/8/layout/radial1"/>
    <dgm:cxn modelId="{B1642C95-786E-47D7-962A-DFB0EA13406D}" type="presOf" srcId="{20003B95-5F3C-43AE-80DE-C31C91034AEA}" destId="{F6879B1F-D0AC-4621-87D6-919879DCF7FE}" srcOrd="1" destOrd="0" presId="urn:microsoft.com/office/officeart/2005/8/layout/radial1"/>
    <dgm:cxn modelId="{3868A299-01BC-45CB-A3CD-2E4DE3008D62}" type="presOf" srcId="{AF586762-0B7A-4941-B40C-327DA7F478EB}" destId="{7C35AE8B-01B5-48B5-B203-70CC891E0780}" srcOrd="1" destOrd="0" presId="urn:microsoft.com/office/officeart/2005/8/layout/radial1"/>
    <dgm:cxn modelId="{95EBB6B0-B892-49A8-97CE-1282DEDCEBD9}" type="presOf" srcId="{5A0A6C90-9C0A-4D59-8B0E-760BD35FA11A}" destId="{D19E51E8-0139-4AC9-82AE-3FD53E923F87}" srcOrd="0" destOrd="0" presId="urn:microsoft.com/office/officeart/2005/8/layout/radial1"/>
    <dgm:cxn modelId="{75502FD6-1C24-47BA-B8A9-105B27C58E69}" type="presOf" srcId="{323734EA-7F1E-48DE-A73E-4C705FC331AD}" destId="{FE9780A2-F7E8-446C-AAFD-6FD9E7A53F91}" srcOrd="1" destOrd="0" presId="urn:microsoft.com/office/officeart/2005/8/layout/radial1"/>
    <dgm:cxn modelId="{4C2475E5-2FBD-44E1-9394-60F688DCCC3B}" srcId="{B3258E9A-E031-4337-8A3D-B255ADDE6B6D}" destId="{D55F79C4-1EF6-4BB9-A337-A0D0576B51BF}" srcOrd="5" destOrd="0" parTransId="{20003B95-5F3C-43AE-80DE-C31C91034AEA}" sibTransId="{40DBC306-D4CB-4540-BBA5-79FDA66D0A4A}"/>
    <dgm:cxn modelId="{AADC2AE9-3F4F-4DAF-B211-636C86ECC73B}" type="presOf" srcId="{5FFD9602-FE62-4E4C-BCDE-048E96F12D26}" destId="{F7A604D7-E4F4-4763-89F6-FD6DC5386347}" srcOrd="0" destOrd="0" presId="urn:microsoft.com/office/officeart/2005/8/layout/radial1"/>
    <dgm:cxn modelId="{911FB4ED-7F59-4187-9D5C-A653E5FD6E37}" type="presOf" srcId="{2D295F3F-D812-4AE6-AC6A-803619D04574}" destId="{0F9DFE2F-F4AE-47FB-8CCB-900E0F6BD8E0}" srcOrd="0" destOrd="0" presId="urn:microsoft.com/office/officeart/2005/8/layout/radial1"/>
    <dgm:cxn modelId="{8423EDFE-E377-4B70-8043-98375EF81F1B}" type="presOf" srcId="{20003B95-5F3C-43AE-80DE-C31C91034AEA}" destId="{C0AE89AA-1DF5-400E-8337-9D3893D1B950}" srcOrd="0" destOrd="0" presId="urn:microsoft.com/office/officeart/2005/8/layout/radial1"/>
    <dgm:cxn modelId="{61F68DA9-05C4-415D-B02B-510A121AE2BF}" type="presParOf" srcId="{0F9DFE2F-F4AE-47FB-8CCB-900E0F6BD8E0}" destId="{6F9B7397-FB07-4FF1-8778-B081B1FF5F2E}" srcOrd="0" destOrd="0" presId="urn:microsoft.com/office/officeart/2005/8/layout/radial1"/>
    <dgm:cxn modelId="{D86BC5DF-8EBE-4426-AE63-048F385177EF}" type="presParOf" srcId="{0F9DFE2F-F4AE-47FB-8CCB-900E0F6BD8E0}" destId="{442A61FA-C4FB-4D1B-90D5-6C8E40C0148E}" srcOrd="1" destOrd="0" presId="urn:microsoft.com/office/officeart/2005/8/layout/radial1"/>
    <dgm:cxn modelId="{F17E4732-8CED-4AE3-AA97-552D82995836}" type="presParOf" srcId="{442A61FA-C4FB-4D1B-90D5-6C8E40C0148E}" destId="{056AD96A-17D8-4B11-A6F0-9CC764F1DEEC}" srcOrd="0" destOrd="0" presId="urn:microsoft.com/office/officeart/2005/8/layout/radial1"/>
    <dgm:cxn modelId="{0ED45BDA-FF58-4460-A9F3-10A106F5CFBD}" type="presParOf" srcId="{0F9DFE2F-F4AE-47FB-8CCB-900E0F6BD8E0}" destId="{8A79EAB9-85E7-4C76-9EF0-EEBF7E935B8A}" srcOrd="2" destOrd="0" presId="urn:microsoft.com/office/officeart/2005/8/layout/radial1"/>
    <dgm:cxn modelId="{76875F78-D0CE-4978-9370-FF819FED2C99}" type="presParOf" srcId="{0F9DFE2F-F4AE-47FB-8CCB-900E0F6BD8E0}" destId="{81725994-7AC1-49E8-9ADA-1F4668E1BB12}" srcOrd="3" destOrd="0" presId="urn:microsoft.com/office/officeart/2005/8/layout/radial1"/>
    <dgm:cxn modelId="{D8CB6E87-4A95-4702-B0F3-A588E85EE33B}" type="presParOf" srcId="{81725994-7AC1-49E8-9ADA-1F4668E1BB12}" destId="{0074DE81-B76E-4A95-BF49-9838F7ABE39F}" srcOrd="0" destOrd="0" presId="urn:microsoft.com/office/officeart/2005/8/layout/radial1"/>
    <dgm:cxn modelId="{47CA6AF0-EBA6-4C73-95DF-B7E51261A2CB}" type="presParOf" srcId="{0F9DFE2F-F4AE-47FB-8CCB-900E0F6BD8E0}" destId="{3B32613C-F3ED-43B2-95D9-A069CD552DAE}" srcOrd="4" destOrd="0" presId="urn:microsoft.com/office/officeart/2005/8/layout/radial1"/>
    <dgm:cxn modelId="{C6B6F903-C067-482F-87FA-AF6232A99084}" type="presParOf" srcId="{0F9DFE2F-F4AE-47FB-8CCB-900E0F6BD8E0}" destId="{8D16D985-AB1F-4DDC-8C9C-605D96C831AA}" srcOrd="5" destOrd="0" presId="urn:microsoft.com/office/officeart/2005/8/layout/radial1"/>
    <dgm:cxn modelId="{BC2459A6-A7D6-4E6A-AAB7-55D3AEB2C1D3}" type="presParOf" srcId="{8D16D985-AB1F-4DDC-8C9C-605D96C831AA}" destId="{04D66B75-6ED3-4ACE-B10B-0EFDD143C950}" srcOrd="0" destOrd="0" presId="urn:microsoft.com/office/officeart/2005/8/layout/radial1"/>
    <dgm:cxn modelId="{3BDBD168-4FC7-4530-976B-A79038E3ED09}" type="presParOf" srcId="{0F9DFE2F-F4AE-47FB-8CCB-900E0F6BD8E0}" destId="{D19E51E8-0139-4AC9-82AE-3FD53E923F87}" srcOrd="6" destOrd="0" presId="urn:microsoft.com/office/officeart/2005/8/layout/radial1"/>
    <dgm:cxn modelId="{4604A28B-CDAD-40FE-B4E7-BFB512B37317}" type="presParOf" srcId="{0F9DFE2F-F4AE-47FB-8CCB-900E0F6BD8E0}" destId="{5F8F7D90-4EB4-450B-B0E6-A48DF38809DB}" srcOrd="7" destOrd="0" presId="urn:microsoft.com/office/officeart/2005/8/layout/radial1"/>
    <dgm:cxn modelId="{097380A3-15F0-447D-A09E-B994BF7C6B5B}" type="presParOf" srcId="{5F8F7D90-4EB4-450B-B0E6-A48DF38809DB}" destId="{FE9780A2-F7E8-446C-AAFD-6FD9E7A53F91}" srcOrd="0" destOrd="0" presId="urn:microsoft.com/office/officeart/2005/8/layout/radial1"/>
    <dgm:cxn modelId="{368820BB-DC72-47C2-BE9B-D61E3BFCA3EE}" type="presParOf" srcId="{0F9DFE2F-F4AE-47FB-8CCB-900E0F6BD8E0}" destId="{7FB6CF9F-199A-4602-8AF9-3F438D1FB5DD}" srcOrd="8" destOrd="0" presId="urn:microsoft.com/office/officeart/2005/8/layout/radial1"/>
    <dgm:cxn modelId="{21FA9160-B7E5-4CBF-A34B-F43BF2EBFC2E}" type="presParOf" srcId="{0F9DFE2F-F4AE-47FB-8CCB-900E0F6BD8E0}" destId="{E03EF29C-69CF-4847-897E-9235F91308F9}" srcOrd="9" destOrd="0" presId="urn:microsoft.com/office/officeart/2005/8/layout/radial1"/>
    <dgm:cxn modelId="{914112A9-11E5-4FA4-AF1B-322020BCECA4}" type="presParOf" srcId="{E03EF29C-69CF-4847-897E-9235F91308F9}" destId="{83EF7EE4-ABC7-42F1-8C03-C1B96ECC8E1B}" srcOrd="0" destOrd="0" presId="urn:microsoft.com/office/officeart/2005/8/layout/radial1"/>
    <dgm:cxn modelId="{29853BA5-3CA9-4918-A66F-9D339D7667DD}" type="presParOf" srcId="{0F9DFE2F-F4AE-47FB-8CCB-900E0F6BD8E0}" destId="{F7A604D7-E4F4-4763-89F6-FD6DC5386347}" srcOrd="10" destOrd="0" presId="urn:microsoft.com/office/officeart/2005/8/layout/radial1"/>
    <dgm:cxn modelId="{BBC6FAA6-D61F-4E8D-A747-F4B4D5B66B46}" type="presParOf" srcId="{0F9DFE2F-F4AE-47FB-8CCB-900E0F6BD8E0}" destId="{C0AE89AA-1DF5-400E-8337-9D3893D1B950}" srcOrd="11" destOrd="0" presId="urn:microsoft.com/office/officeart/2005/8/layout/radial1"/>
    <dgm:cxn modelId="{633A824F-3D43-452E-B96F-BA78DE52C4D1}" type="presParOf" srcId="{C0AE89AA-1DF5-400E-8337-9D3893D1B950}" destId="{F6879B1F-D0AC-4621-87D6-919879DCF7FE}" srcOrd="0" destOrd="0" presId="urn:microsoft.com/office/officeart/2005/8/layout/radial1"/>
    <dgm:cxn modelId="{7335826D-57CC-4C6F-8627-DED6216FE862}" type="presParOf" srcId="{0F9DFE2F-F4AE-47FB-8CCB-900E0F6BD8E0}" destId="{98B4051D-2A06-4133-AB78-2B1534E841D0}" srcOrd="12" destOrd="0" presId="urn:microsoft.com/office/officeart/2005/8/layout/radial1"/>
    <dgm:cxn modelId="{CCBA46AB-F3EE-4CB5-ADD4-7F20C26652A8}" type="presParOf" srcId="{0F9DFE2F-F4AE-47FB-8CCB-900E0F6BD8E0}" destId="{A0EF5D02-B524-4E99-8A17-2FA7BB01E28A}" srcOrd="13" destOrd="0" presId="urn:microsoft.com/office/officeart/2005/8/layout/radial1"/>
    <dgm:cxn modelId="{A81761EE-0B46-4D93-8AC0-9CC16DD3708E}" type="presParOf" srcId="{A0EF5D02-B524-4E99-8A17-2FA7BB01E28A}" destId="{7C35AE8B-01B5-48B5-B203-70CC891E0780}" srcOrd="0" destOrd="0" presId="urn:microsoft.com/office/officeart/2005/8/layout/radial1"/>
    <dgm:cxn modelId="{BDA94BD7-7A5C-4C1B-AFCD-1A002CE75EC6}" type="presParOf" srcId="{0F9DFE2F-F4AE-47FB-8CCB-900E0F6BD8E0}" destId="{1AF1B4E1-88A3-40B7-BC6B-036BDA6F2279}" srcOrd="14"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9B7397-FB07-4FF1-8778-B081B1FF5F2E}">
      <dsp:nvSpPr>
        <dsp:cNvPr id="0" name=""/>
        <dsp:cNvSpPr/>
      </dsp:nvSpPr>
      <dsp:spPr>
        <a:xfrm>
          <a:off x="2329377" y="1459761"/>
          <a:ext cx="2930471" cy="212424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b="1" kern="1200" dirty="0"/>
            <a:t>Common Causes of Bankruptcy</a:t>
          </a:r>
        </a:p>
      </dsp:txBody>
      <dsp:txXfrm>
        <a:off x="2758535" y="1770849"/>
        <a:ext cx="2072155" cy="1502068"/>
      </dsp:txXfrm>
    </dsp:sp>
    <dsp:sp modelId="{442A61FA-C4FB-4D1B-90D5-6C8E40C0148E}">
      <dsp:nvSpPr>
        <dsp:cNvPr id="0" name=""/>
        <dsp:cNvSpPr/>
      </dsp:nvSpPr>
      <dsp:spPr>
        <a:xfrm rot="16187613">
          <a:off x="3497756" y="1155384"/>
          <a:ext cx="583955" cy="24809"/>
        </a:xfrm>
        <a:custGeom>
          <a:avLst/>
          <a:gdLst/>
          <a:ahLst/>
          <a:cxnLst/>
          <a:rect l="0" t="0" r="0" b="0"/>
          <a:pathLst>
            <a:path>
              <a:moveTo>
                <a:pt x="0" y="12404"/>
              </a:moveTo>
              <a:lnTo>
                <a:pt x="583955" y="1240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3775135" y="1153190"/>
        <a:ext cx="29197" cy="29197"/>
      </dsp:txXfrm>
    </dsp:sp>
    <dsp:sp modelId="{8A79EAB9-85E7-4C76-9EF0-EEBF7E935B8A}">
      <dsp:nvSpPr>
        <dsp:cNvPr id="0" name=""/>
        <dsp:cNvSpPr/>
      </dsp:nvSpPr>
      <dsp:spPr>
        <a:xfrm>
          <a:off x="3112893" y="0"/>
          <a:ext cx="1348421" cy="87581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Medical bills</a:t>
          </a:r>
        </a:p>
      </dsp:txBody>
      <dsp:txXfrm>
        <a:off x="3310365" y="128260"/>
        <a:ext cx="953477" cy="619295"/>
      </dsp:txXfrm>
    </dsp:sp>
    <dsp:sp modelId="{81725994-7AC1-49E8-9ADA-1F4668E1BB12}">
      <dsp:nvSpPr>
        <dsp:cNvPr id="0" name=""/>
        <dsp:cNvSpPr/>
      </dsp:nvSpPr>
      <dsp:spPr>
        <a:xfrm rot="19012716">
          <a:off x="4572216" y="1367732"/>
          <a:ext cx="883163" cy="24809"/>
        </a:xfrm>
        <a:custGeom>
          <a:avLst/>
          <a:gdLst/>
          <a:ahLst/>
          <a:cxnLst/>
          <a:rect l="0" t="0" r="0" b="0"/>
          <a:pathLst>
            <a:path>
              <a:moveTo>
                <a:pt x="0" y="12404"/>
              </a:moveTo>
              <a:lnTo>
                <a:pt x="883163" y="1240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91718" y="1358057"/>
        <a:ext cx="44158" cy="44158"/>
      </dsp:txXfrm>
    </dsp:sp>
    <dsp:sp modelId="{3B32613C-F3ED-43B2-95D9-A069CD552DAE}">
      <dsp:nvSpPr>
        <dsp:cNvPr id="0" name=""/>
        <dsp:cNvSpPr/>
      </dsp:nvSpPr>
      <dsp:spPr>
        <a:xfrm>
          <a:off x="4278643" y="222225"/>
          <a:ext cx="3007982" cy="87581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Unemployment</a:t>
          </a:r>
          <a:endParaRPr lang="en-US" sz="1200" b="1" kern="1200" dirty="0"/>
        </a:p>
      </dsp:txBody>
      <dsp:txXfrm>
        <a:off x="4719152" y="350485"/>
        <a:ext cx="2126964" cy="619295"/>
      </dsp:txXfrm>
    </dsp:sp>
    <dsp:sp modelId="{A0490109-C73C-45B7-88F4-A9AE2BA547B4}">
      <dsp:nvSpPr>
        <dsp:cNvPr id="0" name=""/>
        <dsp:cNvSpPr/>
      </dsp:nvSpPr>
      <dsp:spPr>
        <a:xfrm rot="20853084">
          <a:off x="5193281" y="2172448"/>
          <a:ext cx="256120" cy="24809"/>
        </a:xfrm>
        <a:custGeom>
          <a:avLst/>
          <a:gdLst/>
          <a:ahLst/>
          <a:cxnLst/>
          <a:rect l="0" t="0" r="0" b="0"/>
          <a:pathLst>
            <a:path>
              <a:moveTo>
                <a:pt x="0" y="12404"/>
              </a:moveTo>
              <a:lnTo>
                <a:pt x="256120" y="1240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14938" y="2178450"/>
        <a:ext cx="12806" cy="12806"/>
      </dsp:txXfrm>
    </dsp:sp>
    <dsp:sp modelId="{67ABCF8E-8E8B-4C40-8DFF-E5BD90CFAEE2}">
      <dsp:nvSpPr>
        <dsp:cNvPr id="0" name=""/>
        <dsp:cNvSpPr/>
      </dsp:nvSpPr>
      <dsp:spPr>
        <a:xfrm>
          <a:off x="5379181" y="1429597"/>
          <a:ext cx="1909714" cy="106339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Reduced income</a:t>
          </a:r>
        </a:p>
      </dsp:txBody>
      <dsp:txXfrm>
        <a:off x="5658852" y="1585328"/>
        <a:ext cx="1350372" cy="751936"/>
      </dsp:txXfrm>
    </dsp:sp>
    <dsp:sp modelId="{8D16D985-AB1F-4DDC-8C9C-605D96C831AA}">
      <dsp:nvSpPr>
        <dsp:cNvPr id="0" name=""/>
        <dsp:cNvSpPr/>
      </dsp:nvSpPr>
      <dsp:spPr>
        <a:xfrm rot="954552">
          <a:off x="5147788" y="2972799"/>
          <a:ext cx="544665" cy="24809"/>
        </a:xfrm>
        <a:custGeom>
          <a:avLst/>
          <a:gdLst/>
          <a:ahLst/>
          <a:cxnLst/>
          <a:rect l="0" t="0" r="0" b="0"/>
          <a:pathLst>
            <a:path>
              <a:moveTo>
                <a:pt x="0" y="12404"/>
              </a:moveTo>
              <a:lnTo>
                <a:pt x="544665" y="1240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06504" y="2971587"/>
        <a:ext cx="27233" cy="27233"/>
      </dsp:txXfrm>
    </dsp:sp>
    <dsp:sp modelId="{D19E51E8-0139-4AC9-82AE-3FD53E923F87}">
      <dsp:nvSpPr>
        <dsp:cNvPr id="0" name=""/>
        <dsp:cNvSpPr/>
      </dsp:nvSpPr>
      <dsp:spPr>
        <a:xfrm>
          <a:off x="5506236" y="2866299"/>
          <a:ext cx="2066140" cy="87581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Business failure</a:t>
          </a:r>
        </a:p>
      </dsp:txBody>
      <dsp:txXfrm>
        <a:off x="5808815" y="2994559"/>
        <a:ext cx="1460982" cy="619295"/>
      </dsp:txXfrm>
    </dsp:sp>
    <dsp:sp modelId="{760F5EFC-854D-4EDE-BB8A-49F5949FF665}">
      <dsp:nvSpPr>
        <dsp:cNvPr id="0" name=""/>
        <dsp:cNvSpPr/>
      </dsp:nvSpPr>
      <dsp:spPr>
        <a:xfrm rot="3012084">
          <a:off x="4485247" y="3561337"/>
          <a:ext cx="371396" cy="24809"/>
        </a:xfrm>
        <a:custGeom>
          <a:avLst/>
          <a:gdLst/>
          <a:ahLst/>
          <a:cxnLst/>
          <a:rect l="0" t="0" r="0" b="0"/>
          <a:pathLst>
            <a:path>
              <a:moveTo>
                <a:pt x="0" y="12404"/>
              </a:moveTo>
              <a:lnTo>
                <a:pt x="371396" y="1240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61660" y="3564457"/>
        <a:ext cx="18569" cy="18569"/>
      </dsp:txXfrm>
    </dsp:sp>
    <dsp:sp modelId="{0B8F9520-E138-4366-9854-C4155C4843BE}">
      <dsp:nvSpPr>
        <dsp:cNvPr id="0" name=""/>
        <dsp:cNvSpPr/>
      </dsp:nvSpPr>
      <dsp:spPr>
        <a:xfrm>
          <a:off x="4598445" y="3593219"/>
          <a:ext cx="1063398" cy="106339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Credit debt</a:t>
          </a:r>
        </a:p>
      </dsp:txBody>
      <dsp:txXfrm>
        <a:off x="4754176" y="3748950"/>
        <a:ext cx="751936" cy="751936"/>
      </dsp:txXfrm>
    </dsp:sp>
    <dsp:sp modelId="{5F8F7D90-4EB4-450B-B0E6-A48DF38809DB}">
      <dsp:nvSpPr>
        <dsp:cNvPr id="0" name=""/>
        <dsp:cNvSpPr/>
      </dsp:nvSpPr>
      <dsp:spPr>
        <a:xfrm rot="6044089">
          <a:off x="3373175" y="3745541"/>
          <a:ext cx="374207" cy="24809"/>
        </a:xfrm>
        <a:custGeom>
          <a:avLst/>
          <a:gdLst/>
          <a:ahLst/>
          <a:cxnLst/>
          <a:rect l="0" t="0" r="0" b="0"/>
          <a:pathLst>
            <a:path>
              <a:moveTo>
                <a:pt x="0" y="12404"/>
              </a:moveTo>
              <a:lnTo>
                <a:pt x="374207" y="1240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3550923" y="3748591"/>
        <a:ext cx="18710" cy="18710"/>
      </dsp:txXfrm>
    </dsp:sp>
    <dsp:sp modelId="{7FB6CF9F-199A-4602-8AF9-3F438D1FB5DD}">
      <dsp:nvSpPr>
        <dsp:cNvPr id="0" name=""/>
        <dsp:cNvSpPr/>
      </dsp:nvSpPr>
      <dsp:spPr>
        <a:xfrm>
          <a:off x="2497971" y="3938397"/>
          <a:ext cx="1849398" cy="109080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Lack of financial planning</a:t>
          </a:r>
        </a:p>
      </dsp:txBody>
      <dsp:txXfrm>
        <a:off x="2768809" y="4098141"/>
        <a:ext cx="1307722" cy="771314"/>
      </dsp:txXfrm>
    </dsp:sp>
    <dsp:sp modelId="{E03EF29C-69CF-4847-897E-9235F91308F9}">
      <dsp:nvSpPr>
        <dsp:cNvPr id="0" name=""/>
        <dsp:cNvSpPr/>
      </dsp:nvSpPr>
      <dsp:spPr>
        <a:xfrm rot="9478836">
          <a:off x="2023642" y="3122566"/>
          <a:ext cx="510007" cy="24809"/>
        </a:xfrm>
        <a:custGeom>
          <a:avLst/>
          <a:gdLst/>
          <a:ahLst/>
          <a:cxnLst/>
          <a:rect l="0" t="0" r="0" b="0"/>
          <a:pathLst>
            <a:path>
              <a:moveTo>
                <a:pt x="0" y="12404"/>
              </a:moveTo>
              <a:lnTo>
                <a:pt x="510007" y="1240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2265896" y="3122221"/>
        <a:ext cx="25500" cy="25500"/>
      </dsp:txXfrm>
    </dsp:sp>
    <dsp:sp modelId="{F7A604D7-E4F4-4763-89F6-FD6DC5386347}">
      <dsp:nvSpPr>
        <dsp:cNvPr id="0" name=""/>
        <dsp:cNvSpPr/>
      </dsp:nvSpPr>
      <dsp:spPr>
        <a:xfrm>
          <a:off x="627252" y="3048919"/>
          <a:ext cx="1562738" cy="87581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Divorce</a:t>
          </a:r>
          <a:endParaRPr lang="en-US" sz="1900" b="1" kern="1200" dirty="0"/>
        </a:p>
      </dsp:txBody>
      <dsp:txXfrm>
        <a:off x="856110" y="3177179"/>
        <a:ext cx="1105022" cy="619295"/>
      </dsp:txXfrm>
    </dsp:sp>
    <dsp:sp modelId="{C0AE89AA-1DF5-400E-8337-9D3893D1B950}">
      <dsp:nvSpPr>
        <dsp:cNvPr id="0" name=""/>
        <dsp:cNvSpPr/>
      </dsp:nvSpPr>
      <dsp:spPr>
        <a:xfrm rot="11688668">
          <a:off x="1555453" y="2033379"/>
          <a:ext cx="877219" cy="24809"/>
        </a:xfrm>
        <a:custGeom>
          <a:avLst/>
          <a:gdLst/>
          <a:ahLst/>
          <a:cxnLst/>
          <a:rect l="0" t="0" r="0" b="0"/>
          <a:pathLst>
            <a:path>
              <a:moveTo>
                <a:pt x="0" y="12404"/>
              </a:moveTo>
              <a:lnTo>
                <a:pt x="877219" y="1240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1972132" y="2023853"/>
        <a:ext cx="43860" cy="43860"/>
      </dsp:txXfrm>
    </dsp:sp>
    <dsp:sp modelId="{98B4051D-2A06-4133-AB78-2B1534E841D0}">
      <dsp:nvSpPr>
        <dsp:cNvPr id="0" name=""/>
        <dsp:cNvSpPr/>
      </dsp:nvSpPr>
      <dsp:spPr>
        <a:xfrm>
          <a:off x="0" y="1299767"/>
          <a:ext cx="1657668" cy="87581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Disasters</a:t>
          </a:r>
          <a:endParaRPr lang="en-US" sz="1900" b="1" kern="1200" dirty="0"/>
        </a:p>
      </dsp:txBody>
      <dsp:txXfrm>
        <a:off x="242760" y="1428027"/>
        <a:ext cx="1172148" cy="619295"/>
      </dsp:txXfrm>
    </dsp:sp>
    <dsp:sp modelId="{A0EF5D02-B524-4E99-8A17-2FA7BB01E28A}">
      <dsp:nvSpPr>
        <dsp:cNvPr id="0" name=""/>
        <dsp:cNvSpPr/>
      </dsp:nvSpPr>
      <dsp:spPr>
        <a:xfrm rot="13560001">
          <a:off x="2000383" y="1234424"/>
          <a:ext cx="1125849" cy="24809"/>
        </a:xfrm>
        <a:custGeom>
          <a:avLst/>
          <a:gdLst/>
          <a:ahLst/>
          <a:cxnLst/>
          <a:rect l="0" t="0" r="0" b="0"/>
          <a:pathLst>
            <a:path>
              <a:moveTo>
                <a:pt x="0" y="12404"/>
              </a:moveTo>
              <a:lnTo>
                <a:pt x="1125849" y="1240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2535161" y="1218682"/>
        <a:ext cx="56292" cy="56292"/>
      </dsp:txXfrm>
    </dsp:sp>
    <dsp:sp modelId="{1AF1B4E1-88A3-40B7-BC6B-036BDA6F2279}">
      <dsp:nvSpPr>
        <dsp:cNvPr id="0" name=""/>
        <dsp:cNvSpPr/>
      </dsp:nvSpPr>
      <dsp:spPr>
        <a:xfrm>
          <a:off x="771189" y="0"/>
          <a:ext cx="2021903" cy="87581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Accidents</a:t>
          </a:r>
          <a:endParaRPr lang="en-US" sz="1900" b="1" kern="1200" dirty="0"/>
        </a:p>
      </dsp:txBody>
      <dsp:txXfrm>
        <a:off x="1067290" y="128260"/>
        <a:ext cx="1429701" cy="6192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9B7397-FB07-4FF1-8778-B081B1FF5F2E}">
      <dsp:nvSpPr>
        <dsp:cNvPr id="0" name=""/>
        <dsp:cNvSpPr/>
      </dsp:nvSpPr>
      <dsp:spPr>
        <a:xfrm>
          <a:off x="2496941" y="2108628"/>
          <a:ext cx="4069269" cy="2612991"/>
        </a:xfrm>
        <a:prstGeom prst="ellipse">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100000"/>
            </a:lnSpc>
            <a:spcBef>
              <a:spcPct val="0"/>
            </a:spcBef>
            <a:spcAft>
              <a:spcPts val="0"/>
            </a:spcAft>
            <a:buNone/>
          </a:pPr>
          <a:r>
            <a:rPr lang="en-US" sz="3200" b="1" kern="1200" dirty="0"/>
            <a:t>Consequences &amp; Negative Effects</a:t>
          </a:r>
        </a:p>
        <a:p>
          <a:pPr marL="0" lvl="0" indent="0" algn="ctr" defTabSz="1422400">
            <a:lnSpc>
              <a:spcPct val="100000"/>
            </a:lnSpc>
            <a:spcBef>
              <a:spcPct val="0"/>
            </a:spcBef>
            <a:spcAft>
              <a:spcPct val="35000"/>
            </a:spcAft>
            <a:buNone/>
          </a:pPr>
          <a:r>
            <a:rPr lang="en-US" sz="3200" b="1" kern="1200" dirty="0"/>
            <a:t>of Bankruptcy</a:t>
          </a:r>
        </a:p>
      </dsp:txBody>
      <dsp:txXfrm>
        <a:off x="3092872" y="2491292"/>
        <a:ext cx="2877407" cy="1847663"/>
      </dsp:txXfrm>
    </dsp:sp>
    <dsp:sp modelId="{442A61FA-C4FB-4D1B-90D5-6C8E40C0148E}">
      <dsp:nvSpPr>
        <dsp:cNvPr id="0" name=""/>
        <dsp:cNvSpPr/>
      </dsp:nvSpPr>
      <dsp:spPr>
        <a:xfrm rot="16182180">
          <a:off x="4307564" y="1875117"/>
          <a:ext cx="432237" cy="34804"/>
        </a:xfrm>
        <a:custGeom>
          <a:avLst/>
          <a:gdLst/>
          <a:ahLst/>
          <a:cxnLst/>
          <a:rect l="0" t="0" r="0" b="0"/>
          <a:pathLst>
            <a:path>
              <a:moveTo>
                <a:pt x="0" y="17402"/>
              </a:moveTo>
              <a:lnTo>
                <a:pt x="432237" y="1740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rot="10800000">
        <a:off x="4512877" y="1881713"/>
        <a:ext cx="21611" cy="21611"/>
      </dsp:txXfrm>
    </dsp:sp>
    <dsp:sp modelId="{8A79EAB9-85E7-4C76-9EF0-EEBF7E935B8A}">
      <dsp:nvSpPr>
        <dsp:cNvPr id="0" name=""/>
        <dsp:cNvSpPr/>
      </dsp:nvSpPr>
      <dsp:spPr>
        <a:xfrm>
          <a:off x="3467109" y="359740"/>
          <a:ext cx="2104083" cy="1316666"/>
        </a:xfrm>
        <a:prstGeom prst="ellipse">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Recorded on a credit report</a:t>
          </a:r>
        </a:p>
      </dsp:txBody>
      <dsp:txXfrm>
        <a:off x="3775245" y="552561"/>
        <a:ext cx="1487811" cy="931024"/>
      </dsp:txXfrm>
    </dsp:sp>
    <dsp:sp modelId="{81725994-7AC1-49E8-9ADA-1F4668E1BB12}">
      <dsp:nvSpPr>
        <dsp:cNvPr id="0" name=""/>
        <dsp:cNvSpPr/>
      </dsp:nvSpPr>
      <dsp:spPr>
        <a:xfrm rot="19653732">
          <a:off x="5926325" y="2302139"/>
          <a:ext cx="658196" cy="34804"/>
        </a:xfrm>
        <a:custGeom>
          <a:avLst/>
          <a:gdLst/>
          <a:ahLst/>
          <a:cxnLst/>
          <a:rect l="0" t="0" r="0" b="0"/>
          <a:pathLst>
            <a:path>
              <a:moveTo>
                <a:pt x="0" y="17402"/>
              </a:moveTo>
              <a:lnTo>
                <a:pt x="658196" y="1740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6238968" y="2303086"/>
        <a:ext cx="32909" cy="32909"/>
      </dsp:txXfrm>
    </dsp:sp>
    <dsp:sp modelId="{3B32613C-F3ED-43B2-95D9-A069CD552DAE}">
      <dsp:nvSpPr>
        <dsp:cNvPr id="0" name=""/>
        <dsp:cNvSpPr/>
      </dsp:nvSpPr>
      <dsp:spPr>
        <a:xfrm>
          <a:off x="6324597" y="1097629"/>
          <a:ext cx="1717138" cy="1264578"/>
        </a:xfrm>
        <a:prstGeom prst="ellipse">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Lowers a credit score</a:t>
          </a:r>
        </a:p>
      </dsp:txBody>
      <dsp:txXfrm>
        <a:off x="6576066" y="1282822"/>
        <a:ext cx="1214200" cy="894192"/>
      </dsp:txXfrm>
    </dsp:sp>
    <dsp:sp modelId="{8D16D985-AB1F-4DDC-8C9C-605D96C831AA}">
      <dsp:nvSpPr>
        <dsp:cNvPr id="0" name=""/>
        <dsp:cNvSpPr/>
      </dsp:nvSpPr>
      <dsp:spPr>
        <a:xfrm rot="2507266">
          <a:off x="5661970" y="4607560"/>
          <a:ext cx="446634" cy="34804"/>
        </a:xfrm>
        <a:custGeom>
          <a:avLst/>
          <a:gdLst/>
          <a:ahLst/>
          <a:cxnLst/>
          <a:rect l="0" t="0" r="0" b="0"/>
          <a:pathLst>
            <a:path>
              <a:moveTo>
                <a:pt x="0" y="17402"/>
              </a:moveTo>
              <a:lnTo>
                <a:pt x="446634" y="1740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874122" y="4613796"/>
        <a:ext cx="22331" cy="22331"/>
      </dsp:txXfrm>
    </dsp:sp>
    <dsp:sp modelId="{D19E51E8-0139-4AC9-82AE-3FD53E923F87}">
      <dsp:nvSpPr>
        <dsp:cNvPr id="0" name=""/>
        <dsp:cNvSpPr/>
      </dsp:nvSpPr>
      <dsp:spPr>
        <a:xfrm>
          <a:off x="5638795" y="4648202"/>
          <a:ext cx="2009676" cy="1309016"/>
        </a:xfrm>
        <a:prstGeom prst="ellipse">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May prevent renting an apartment</a:t>
          </a:r>
        </a:p>
      </dsp:txBody>
      <dsp:txXfrm>
        <a:off x="5933105" y="4839903"/>
        <a:ext cx="1421056" cy="925614"/>
      </dsp:txXfrm>
    </dsp:sp>
    <dsp:sp modelId="{5F8F7D90-4EB4-450B-B0E6-A48DF38809DB}">
      <dsp:nvSpPr>
        <dsp:cNvPr id="0" name=""/>
        <dsp:cNvSpPr/>
      </dsp:nvSpPr>
      <dsp:spPr>
        <a:xfrm rot="21491892">
          <a:off x="6563738" y="3331546"/>
          <a:ext cx="142925" cy="34804"/>
        </a:xfrm>
        <a:custGeom>
          <a:avLst/>
          <a:gdLst/>
          <a:ahLst/>
          <a:cxnLst/>
          <a:rect l="0" t="0" r="0" b="0"/>
          <a:pathLst>
            <a:path>
              <a:moveTo>
                <a:pt x="0" y="17402"/>
              </a:moveTo>
              <a:lnTo>
                <a:pt x="142925" y="1740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6631628" y="3345375"/>
        <a:ext cx="7146" cy="7146"/>
      </dsp:txXfrm>
    </dsp:sp>
    <dsp:sp modelId="{7FB6CF9F-199A-4602-8AF9-3F438D1FB5DD}">
      <dsp:nvSpPr>
        <dsp:cNvPr id="0" name=""/>
        <dsp:cNvSpPr/>
      </dsp:nvSpPr>
      <dsp:spPr>
        <a:xfrm>
          <a:off x="6705588" y="2666996"/>
          <a:ext cx="1922920" cy="1298985"/>
        </a:xfrm>
        <a:prstGeom prst="ellipse">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May prevent obtaining a loan</a:t>
          </a:r>
        </a:p>
      </dsp:txBody>
      <dsp:txXfrm>
        <a:off x="6987193" y="2857228"/>
        <a:ext cx="1359710" cy="918521"/>
      </dsp:txXfrm>
    </dsp:sp>
    <dsp:sp modelId="{E03EF29C-69CF-4847-897E-9235F91308F9}">
      <dsp:nvSpPr>
        <dsp:cNvPr id="0" name=""/>
        <dsp:cNvSpPr/>
      </dsp:nvSpPr>
      <dsp:spPr>
        <a:xfrm rot="10552449">
          <a:off x="2066416" y="3559537"/>
          <a:ext cx="443818" cy="34804"/>
        </a:xfrm>
        <a:custGeom>
          <a:avLst/>
          <a:gdLst/>
          <a:ahLst/>
          <a:cxnLst/>
          <a:rect l="0" t="0" r="0" b="0"/>
          <a:pathLst>
            <a:path>
              <a:moveTo>
                <a:pt x="0" y="17402"/>
              </a:moveTo>
              <a:lnTo>
                <a:pt x="443818" y="1740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rot="10800000">
        <a:off x="2277229" y="3565844"/>
        <a:ext cx="22190" cy="22190"/>
      </dsp:txXfrm>
    </dsp:sp>
    <dsp:sp modelId="{F7A604D7-E4F4-4763-89F6-FD6DC5386347}">
      <dsp:nvSpPr>
        <dsp:cNvPr id="0" name=""/>
        <dsp:cNvSpPr/>
      </dsp:nvSpPr>
      <dsp:spPr>
        <a:xfrm>
          <a:off x="193071" y="2868685"/>
          <a:ext cx="1877333" cy="1583369"/>
        </a:xfrm>
        <a:prstGeom prst="ellipse">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May trigger higher interest rates</a:t>
          </a:r>
        </a:p>
      </dsp:txBody>
      <dsp:txXfrm>
        <a:off x="468000" y="3100564"/>
        <a:ext cx="1327475" cy="1119611"/>
      </dsp:txXfrm>
    </dsp:sp>
    <dsp:sp modelId="{C0AE89AA-1DF5-400E-8337-9D3893D1B950}">
      <dsp:nvSpPr>
        <dsp:cNvPr id="0" name=""/>
        <dsp:cNvSpPr/>
      </dsp:nvSpPr>
      <dsp:spPr>
        <a:xfrm rot="8589857">
          <a:off x="2758289" y="4539187"/>
          <a:ext cx="498880" cy="34804"/>
        </a:xfrm>
        <a:custGeom>
          <a:avLst/>
          <a:gdLst/>
          <a:ahLst/>
          <a:cxnLst/>
          <a:rect l="0" t="0" r="0" b="0"/>
          <a:pathLst>
            <a:path>
              <a:moveTo>
                <a:pt x="0" y="17402"/>
              </a:moveTo>
              <a:lnTo>
                <a:pt x="498880" y="1740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rot="10800000">
        <a:off x="2995257" y="4544117"/>
        <a:ext cx="24944" cy="24944"/>
      </dsp:txXfrm>
    </dsp:sp>
    <dsp:sp modelId="{98B4051D-2A06-4133-AB78-2B1534E841D0}">
      <dsp:nvSpPr>
        <dsp:cNvPr id="0" name=""/>
        <dsp:cNvSpPr/>
      </dsp:nvSpPr>
      <dsp:spPr>
        <a:xfrm>
          <a:off x="990588" y="4495800"/>
          <a:ext cx="2152781" cy="1530950"/>
        </a:xfrm>
        <a:prstGeom prst="ellipse">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May harm personal &amp; business relationships</a:t>
          </a:r>
        </a:p>
      </dsp:txBody>
      <dsp:txXfrm>
        <a:off x="1305855" y="4720002"/>
        <a:ext cx="1522247" cy="1082546"/>
      </dsp:txXfrm>
    </dsp:sp>
    <dsp:sp modelId="{A0EF5D02-B524-4E99-8A17-2FA7BB01E28A}">
      <dsp:nvSpPr>
        <dsp:cNvPr id="0" name=""/>
        <dsp:cNvSpPr/>
      </dsp:nvSpPr>
      <dsp:spPr>
        <a:xfrm rot="12645242">
          <a:off x="2473845" y="2354224"/>
          <a:ext cx="608098" cy="34804"/>
        </a:xfrm>
        <a:custGeom>
          <a:avLst/>
          <a:gdLst/>
          <a:ahLst/>
          <a:cxnLst/>
          <a:rect l="0" t="0" r="0" b="0"/>
          <a:pathLst>
            <a:path>
              <a:moveTo>
                <a:pt x="0" y="17402"/>
              </a:moveTo>
              <a:lnTo>
                <a:pt x="608098" y="1740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rot="10800000">
        <a:off x="2762692" y="2356423"/>
        <a:ext cx="30404" cy="30404"/>
      </dsp:txXfrm>
    </dsp:sp>
    <dsp:sp modelId="{1AF1B4E1-88A3-40B7-BC6B-036BDA6F2279}">
      <dsp:nvSpPr>
        <dsp:cNvPr id="0" name=""/>
        <dsp:cNvSpPr/>
      </dsp:nvSpPr>
      <dsp:spPr>
        <a:xfrm>
          <a:off x="588906" y="1027032"/>
          <a:ext cx="2230497" cy="1411368"/>
        </a:xfrm>
        <a:prstGeom prst="ellipse">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May hinder employment opportunities</a:t>
          </a:r>
        </a:p>
      </dsp:txBody>
      <dsp:txXfrm>
        <a:off x="915555" y="1233722"/>
        <a:ext cx="1577199" cy="997988"/>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e710fe325a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e710fe325a_3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 Warm Welcome to everyone who have joined the kickoff meeting of Omdena India Chapters First Ever Local Challenge - Leveraging Ai to Analyse the Socio Economic Impact of Covid19 In India</a:t>
            </a:r>
            <a:br>
              <a:rPr lang="en-US"/>
            </a:br>
            <a:endParaRPr/>
          </a:p>
        </p:txBody>
      </p:sp>
      <p:sp>
        <p:nvSpPr>
          <p:cNvPr id="107" name="Google Shape;107;ge710fe325a_3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
        <p:nvSpPr>
          <p:cNvPr id="114" name="Google Shape;11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90CEFB4-1699-42AE-BD92-DFB323D62BF9}" type="slidenum">
              <a:rPr lang="en-US" smtClean="0"/>
              <a:t>5</a:t>
            </a:fld>
            <a:endParaRPr lang="en-US" dirty="0"/>
          </a:p>
        </p:txBody>
      </p:sp>
    </p:spTree>
    <p:extLst>
      <p:ext uri="{BB962C8B-B14F-4D97-AF65-F5344CB8AC3E}">
        <p14:creationId xmlns:p14="http://schemas.microsoft.com/office/powerpoint/2010/main" val="2120519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e70b3eb47e_0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e70b3eb47e_0_1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ge70b3eb47e_0_10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e70b3eb47e_0_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e70b3eb47e_0_1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ge70b3eb47e_0_1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22</a:t>
            </a:fld>
            <a:endParaRPr/>
          </a:p>
        </p:txBody>
      </p:sp>
    </p:spTree>
    <p:extLst>
      <p:ext uri="{BB962C8B-B14F-4D97-AF65-F5344CB8AC3E}">
        <p14:creationId xmlns:p14="http://schemas.microsoft.com/office/powerpoint/2010/main" val="3332805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e710fe325a_2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e710fe325a_2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ge710fe325a_2_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29</a:t>
            </a:fld>
            <a:endParaRPr/>
          </a:p>
        </p:txBody>
      </p:sp>
    </p:spTree>
    <p:extLst>
      <p:ext uri="{BB962C8B-B14F-4D97-AF65-F5344CB8AC3E}">
        <p14:creationId xmlns:p14="http://schemas.microsoft.com/office/powerpoint/2010/main" val="2785439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e710fe325a_1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e710fe325a_13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3" name="Google Shape;393;ge710fe325a_13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laceholder-Image">
  <p:cSld name="TITLE_AND_BODY_1">
    <p:spTree>
      <p:nvGrpSpPr>
        <p:cNvPr id="1" name="Shape 1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72"/>
        <p:cNvGrpSpPr/>
        <p:nvPr/>
      </p:nvGrpSpPr>
      <p:grpSpPr>
        <a:xfrm>
          <a:off x="0" y="0"/>
          <a:ext cx="0" cy="0"/>
          <a:chOff x="0" y="0"/>
          <a:chExt cx="0" cy="0"/>
        </a:xfrm>
      </p:grpSpPr>
      <p:sp>
        <p:nvSpPr>
          <p:cNvPr id="73" name="Google Shape;73;p22"/>
          <p:cNvSpPr/>
          <p:nvPr/>
        </p:nvSpPr>
        <p:spPr>
          <a:xfrm>
            <a:off x="16" y="0"/>
            <a:ext cx="4050791" cy="6858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22"/>
          <p:cNvSpPr/>
          <p:nvPr/>
        </p:nvSpPr>
        <p:spPr>
          <a:xfrm>
            <a:off x="4040071" y="0"/>
            <a:ext cx="64008" cy="6858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22"/>
          <p:cNvSpPr txBox="1">
            <a:spLocks noGrp="1"/>
          </p:cNvSpPr>
          <p:nvPr>
            <p:ph type="title"/>
          </p:nvPr>
        </p:nvSpPr>
        <p:spPr>
          <a:xfrm>
            <a:off x="457200" y="594359"/>
            <a:ext cx="3200400" cy="2286000"/>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2"/>
          <p:cNvSpPr txBox="1">
            <a:spLocks noGrp="1"/>
          </p:cNvSpPr>
          <p:nvPr>
            <p:ph type="body" idx="1"/>
          </p:nvPr>
        </p:nvSpPr>
        <p:spPr>
          <a:xfrm>
            <a:off x="4800600" y="731520"/>
            <a:ext cx="6492240" cy="5257800"/>
          </a:xfrm>
          <a:prstGeom prst="rect">
            <a:avLst/>
          </a:prstGeom>
          <a:noFill/>
          <a:ln>
            <a:noFill/>
          </a:ln>
        </p:spPr>
        <p:txBody>
          <a:bodyPr spcFirstLastPara="1" wrap="square" lIns="0" tIns="45700" rIns="0" bIns="45700" anchor="t" anchorCtr="0">
            <a:no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7" name="Google Shape;77;p22"/>
          <p:cNvSpPr txBox="1">
            <a:spLocks noGrp="1"/>
          </p:cNvSpPr>
          <p:nvPr>
            <p:ph type="body" idx="2"/>
          </p:nvPr>
        </p:nvSpPr>
        <p:spPr>
          <a:xfrm>
            <a:off x="457200" y="2926080"/>
            <a:ext cx="3200400" cy="3379124"/>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200"/>
              </a:spcBef>
              <a:spcAft>
                <a:spcPts val="0"/>
              </a:spcAft>
              <a:buSzPts val="1500"/>
              <a:buNone/>
              <a:defRPr sz="1500">
                <a:solidFill>
                  <a:srgbClr val="FFFFFF"/>
                </a:solidFill>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78" name="Google Shape;78;p22"/>
          <p:cNvSpPr txBox="1">
            <a:spLocks noGrp="1"/>
          </p:cNvSpPr>
          <p:nvPr>
            <p:ph type="dt" idx="10"/>
          </p:nvPr>
        </p:nvSpPr>
        <p:spPr>
          <a:xfrm>
            <a:off x="465512" y="6459785"/>
            <a:ext cx="26185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2"/>
          <p:cNvSpPr txBox="1">
            <a:spLocks noGrp="1"/>
          </p:cNvSpPr>
          <p:nvPr>
            <p:ph type="ftr" idx="11"/>
          </p:nvPr>
        </p:nvSpPr>
        <p:spPr>
          <a:xfrm>
            <a:off x="4800600" y="6459785"/>
            <a:ext cx="4648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2"/>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81"/>
        <p:cNvGrpSpPr/>
        <p:nvPr/>
      </p:nvGrpSpPr>
      <p:grpSpPr>
        <a:xfrm>
          <a:off x="0" y="0"/>
          <a:ext cx="0" cy="0"/>
          <a:chOff x="0" y="0"/>
          <a:chExt cx="0" cy="0"/>
        </a:xfrm>
      </p:grpSpPr>
      <p:sp>
        <p:nvSpPr>
          <p:cNvPr id="82" name="Google Shape;82;p23"/>
          <p:cNvSpPr/>
          <p:nvPr/>
        </p:nvSpPr>
        <p:spPr>
          <a:xfrm>
            <a:off x="0" y="4953000"/>
            <a:ext cx="12188825" cy="1905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23"/>
          <p:cNvSpPr/>
          <p:nvPr/>
        </p:nvSpPr>
        <p:spPr>
          <a:xfrm>
            <a:off x="15" y="491507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23"/>
          <p:cNvSpPr txBox="1">
            <a:spLocks noGrp="1"/>
          </p:cNvSpPr>
          <p:nvPr>
            <p:ph type="title"/>
          </p:nvPr>
        </p:nvSpPr>
        <p:spPr>
          <a:xfrm>
            <a:off x="1097280" y="5074920"/>
            <a:ext cx="10113645" cy="822960"/>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23"/>
          <p:cNvSpPr>
            <a:spLocks noGrp="1"/>
          </p:cNvSpPr>
          <p:nvPr>
            <p:ph type="pic" idx="2"/>
          </p:nvPr>
        </p:nvSpPr>
        <p:spPr>
          <a:xfrm>
            <a:off x="15" y="0"/>
            <a:ext cx="12191985" cy="4915076"/>
          </a:xfrm>
          <a:prstGeom prst="rect">
            <a:avLst/>
          </a:prstGeom>
          <a:solidFill>
            <a:srgbClr val="BECAD4"/>
          </a:solidFill>
          <a:ln>
            <a:noFill/>
          </a:ln>
        </p:spPr>
        <p:txBody>
          <a:bodyPr spcFirstLastPara="1" wrap="square" lIns="457200" tIns="457200" rIns="0" bIns="45700" anchor="t" anchorCtr="0">
            <a:noAutofit/>
          </a:bodyPr>
          <a:lstStyle>
            <a:lvl1pPr marR="0" lvl="0" algn="l" rtl="0">
              <a:lnSpc>
                <a:spcPct val="90000"/>
              </a:lnSpc>
              <a:spcBef>
                <a:spcPts val="1200"/>
              </a:spcBef>
              <a:spcAft>
                <a:spcPts val="0"/>
              </a:spcAft>
              <a:buClr>
                <a:schemeClr val="accent1"/>
              </a:buClr>
              <a:buSzPts val="3200"/>
              <a:buFont typeface="Calibri"/>
              <a:buNone/>
              <a:defRPr sz="3200" b="0" i="0" u="none" strike="noStrike" cap="none">
                <a:solidFill>
                  <a:srgbClr val="3F3F3F"/>
                </a:solidFill>
                <a:latin typeface="Calibri"/>
                <a:ea typeface="Calibri"/>
                <a:cs typeface="Calibri"/>
                <a:sym typeface="Calibri"/>
              </a:defRPr>
            </a:lvl1pPr>
            <a:lvl2pPr marR="0" lvl="1" algn="l" rtl="0">
              <a:lnSpc>
                <a:spcPct val="90000"/>
              </a:lnSpc>
              <a:spcBef>
                <a:spcPts val="200"/>
              </a:spcBef>
              <a:spcAft>
                <a:spcPts val="0"/>
              </a:spcAft>
              <a:buClr>
                <a:schemeClr val="accent1"/>
              </a:buClr>
              <a:buSzPts val="2800"/>
              <a:buFont typeface="Calibri"/>
              <a:buNone/>
              <a:defRPr sz="2800" b="0" i="0" u="none" strike="noStrike" cap="none">
                <a:solidFill>
                  <a:srgbClr val="3F3F3F"/>
                </a:solidFill>
                <a:latin typeface="Calibri"/>
                <a:ea typeface="Calibri"/>
                <a:cs typeface="Calibri"/>
                <a:sym typeface="Calibri"/>
              </a:defRPr>
            </a:lvl2pPr>
            <a:lvl3pPr marR="0" lvl="2" algn="l" rtl="0">
              <a:lnSpc>
                <a:spcPct val="90000"/>
              </a:lnSpc>
              <a:spcBef>
                <a:spcPts val="400"/>
              </a:spcBef>
              <a:spcAft>
                <a:spcPts val="0"/>
              </a:spcAft>
              <a:buClr>
                <a:schemeClr val="accent1"/>
              </a:buClr>
              <a:buSzPts val="2400"/>
              <a:buFont typeface="Calibri"/>
              <a:buNone/>
              <a:defRPr sz="2400" b="0" i="0" u="none" strike="noStrike" cap="none">
                <a:solidFill>
                  <a:srgbClr val="3F3F3F"/>
                </a:solidFill>
                <a:latin typeface="Calibri"/>
                <a:ea typeface="Calibri"/>
                <a:cs typeface="Calibri"/>
                <a:sym typeface="Calibri"/>
              </a:defRPr>
            </a:lvl3pPr>
            <a:lvl4pPr marR="0" lvl="3"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4pPr>
            <a:lvl5pPr marR="0" lvl="4"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5pPr>
            <a:lvl6pPr marR="0" lvl="5"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6pPr>
            <a:lvl7pPr marR="0" lvl="6"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7pPr>
            <a:lvl8pPr marR="0" lvl="7"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8pPr>
            <a:lvl9pPr marR="0" lvl="8" algn="l" rtl="0">
              <a:lnSpc>
                <a:spcPct val="90000"/>
              </a:lnSpc>
              <a:spcBef>
                <a:spcPts val="400"/>
              </a:spcBef>
              <a:spcAft>
                <a:spcPts val="40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9pPr>
          </a:lstStyle>
          <a:p>
            <a:endParaRPr/>
          </a:p>
        </p:txBody>
      </p:sp>
      <p:sp>
        <p:nvSpPr>
          <p:cNvPr id="86" name="Google Shape;86;p23"/>
          <p:cNvSpPr txBox="1">
            <a:spLocks noGrp="1"/>
          </p:cNvSpPr>
          <p:nvPr>
            <p:ph type="body" idx="1"/>
          </p:nvPr>
        </p:nvSpPr>
        <p:spPr>
          <a:xfrm>
            <a:off x="1097280" y="5907024"/>
            <a:ext cx="10113264" cy="59436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0"/>
              </a:spcBef>
              <a:spcAft>
                <a:spcPts val="0"/>
              </a:spcAft>
              <a:buSzPts val="1500"/>
              <a:buNone/>
              <a:defRPr sz="1500">
                <a:solidFill>
                  <a:srgbClr val="FFFFFF"/>
                </a:solidFill>
              </a:defRPr>
            </a:lvl1pPr>
            <a:lvl2pPr marL="914400" lvl="1" indent="-228600" algn="l">
              <a:lnSpc>
                <a:spcPct val="90000"/>
              </a:lnSpc>
              <a:spcBef>
                <a:spcPts val="6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87" name="Google Shape;87;p23"/>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3"/>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23"/>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0"/>
        <p:cNvGrpSpPr/>
        <p:nvPr/>
      </p:nvGrpSpPr>
      <p:grpSpPr>
        <a:xfrm>
          <a:off x="0" y="0"/>
          <a:ext cx="0" cy="0"/>
          <a:chOff x="0" y="0"/>
          <a:chExt cx="0" cy="0"/>
        </a:xfrm>
      </p:grpSpPr>
      <p:sp>
        <p:nvSpPr>
          <p:cNvPr id="91" name="Google Shape;91;p24"/>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4"/>
          <p:cNvSpPr txBox="1">
            <a:spLocks noGrp="1"/>
          </p:cNvSpPr>
          <p:nvPr>
            <p:ph type="body" idx="1"/>
          </p:nvPr>
        </p:nvSpPr>
        <p:spPr>
          <a:xfrm rot="5400000">
            <a:off x="4114800" y="-1171786"/>
            <a:ext cx="4023360" cy="10058400"/>
          </a:xfrm>
          <a:prstGeom prst="rect">
            <a:avLst/>
          </a:prstGeom>
          <a:noFill/>
          <a:ln>
            <a:noFill/>
          </a:ln>
        </p:spPr>
        <p:txBody>
          <a:bodyPr spcFirstLastPara="1" wrap="square" lIns="45700" tIns="0" rIns="45700" bIns="0" anchor="t" anchorCtr="0">
            <a:no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3" name="Google Shape;93;p24"/>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24"/>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24"/>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96"/>
        <p:cNvGrpSpPr/>
        <p:nvPr/>
      </p:nvGrpSpPr>
      <p:grpSpPr>
        <a:xfrm>
          <a:off x="0" y="0"/>
          <a:ext cx="0" cy="0"/>
          <a:chOff x="0" y="0"/>
          <a:chExt cx="0" cy="0"/>
        </a:xfrm>
      </p:grpSpPr>
      <p:sp>
        <p:nvSpPr>
          <p:cNvPr id="97" name="Google Shape;97;p25"/>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25"/>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25"/>
          <p:cNvSpPr txBox="1">
            <a:spLocks noGrp="1"/>
          </p:cNvSpPr>
          <p:nvPr>
            <p:ph type="title"/>
          </p:nvPr>
        </p:nvSpPr>
        <p:spPr>
          <a:xfrm rot="5400000">
            <a:off x="7159401" y="1977801"/>
            <a:ext cx="5759898" cy="2628900"/>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5"/>
          <p:cNvSpPr txBox="1">
            <a:spLocks noGrp="1"/>
          </p:cNvSpPr>
          <p:nvPr>
            <p:ph type="body" idx="1"/>
          </p:nvPr>
        </p:nvSpPr>
        <p:spPr>
          <a:xfrm rot="5400000">
            <a:off x="1825401" y="-574899"/>
            <a:ext cx="5759898" cy="7734300"/>
          </a:xfrm>
          <a:prstGeom prst="rect">
            <a:avLst/>
          </a:prstGeom>
          <a:noFill/>
          <a:ln>
            <a:noFill/>
          </a:ln>
        </p:spPr>
        <p:txBody>
          <a:bodyPr spcFirstLastPara="1" wrap="square" lIns="45700" tIns="0" rIns="45700" bIns="0" anchor="t" anchorCtr="0">
            <a:no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01" name="Google Shape;101;p25"/>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25"/>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2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1">
  <p:cSld name="TITLE_1">
    <p:spTree>
      <p:nvGrpSpPr>
        <p:cNvPr id="1" name="Shape 19"/>
        <p:cNvGrpSpPr/>
        <p:nvPr/>
      </p:nvGrpSpPr>
      <p:grpSpPr>
        <a:xfrm>
          <a:off x="0" y="0"/>
          <a:ext cx="0" cy="0"/>
          <a:chOff x="0" y="0"/>
          <a:chExt cx="0" cy="0"/>
        </a:xfrm>
      </p:grpSpPr>
      <p:sp>
        <p:nvSpPr>
          <p:cNvPr id="20" name="Google Shape;20;p14"/>
          <p:cNvSpPr/>
          <p:nvPr/>
        </p:nvSpPr>
        <p:spPr>
          <a:xfrm>
            <a:off x="-4" y="114303"/>
            <a:ext cx="225000" cy="755700"/>
          </a:xfrm>
          <a:prstGeom prst="rect">
            <a:avLst/>
          </a:prstGeom>
          <a:solidFill>
            <a:srgbClr val="2C39B1"/>
          </a:solidFill>
          <a:ln>
            <a:noFill/>
          </a:ln>
        </p:spPr>
        <p:txBody>
          <a:bodyPr spcFirstLastPara="1" wrap="square" lIns="46025" tIns="46025" rIns="46025" bIns="460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324">
          <p15:clr>
            <a:srgbClr val="FA7B17"/>
          </p15:clr>
        </p15:guide>
        <p15:guide id="2" orient="horz" pos="684">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21"/>
        <p:cNvGrpSpPr/>
        <p:nvPr/>
      </p:nvGrpSpPr>
      <p:grpSpPr>
        <a:xfrm>
          <a:off x="0" y="0"/>
          <a:ext cx="0" cy="0"/>
          <a:chOff x="0" y="0"/>
          <a:chExt cx="0" cy="0"/>
        </a:xfrm>
      </p:grpSpPr>
      <p:sp>
        <p:nvSpPr>
          <p:cNvPr id="22" name="Google Shape;22;p21"/>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1"/>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21"/>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1"/>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1"/>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7"/>
        <p:cNvGrpSpPr/>
        <p:nvPr/>
      </p:nvGrpSpPr>
      <p:grpSpPr>
        <a:xfrm>
          <a:off x="0" y="0"/>
          <a:ext cx="0" cy="0"/>
          <a:chOff x="0" y="0"/>
          <a:chExt cx="0" cy="0"/>
        </a:xfrm>
      </p:grpSpPr>
      <p:sp>
        <p:nvSpPr>
          <p:cNvPr id="28" name="Google Shape;28;p15"/>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15"/>
          <p:cNvSpPr/>
          <p:nvPr/>
        </p:nvSpPr>
        <p:spPr>
          <a:xfrm>
            <a:off x="1" y="6334316"/>
            <a:ext cx="12192000" cy="66484"/>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15"/>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5"/>
          <p:cNvSpPr txBox="1">
            <a:spLocks noGrp="1"/>
          </p:cNvSpPr>
          <p:nvPr>
            <p:ph type="subTitle" idx="1"/>
          </p:nvPr>
        </p:nvSpPr>
        <p:spPr>
          <a:xfrm>
            <a:off x="1100051" y="4455621"/>
            <a:ext cx="10058400" cy="1143000"/>
          </a:xfrm>
          <a:prstGeom prst="rect">
            <a:avLst/>
          </a:prstGeom>
          <a:noFill/>
          <a:ln>
            <a:noFill/>
          </a:ln>
        </p:spPr>
        <p:txBody>
          <a:bodyPr spcFirstLastPara="1" wrap="square" lIns="91425" tIns="45700" rIns="91425" bIns="45700" anchor="t" anchorCtr="0">
            <a:no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sp>
        <p:nvSpPr>
          <p:cNvPr id="32" name="Google Shape;32;p15"/>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5"/>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35" name="Google Shape;35;p15"/>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6"/>
        <p:cNvGrpSpPr/>
        <p:nvPr/>
      </p:nvGrpSpPr>
      <p:grpSpPr>
        <a:xfrm>
          <a:off x="0" y="0"/>
          <a:ext cx="0" cy="0"/>
          <a:chOff x="0" y="0"/>
          <a:chExt cx="0" cy="0"/>
        </a:xfrm>
      </p:grpSpPr>
      <p:sp>
        <p:nvSpPr>
          <p:cNvPr id="37" name="Google Shape;37;p1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6"/>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9" name="Google Shape;39;p16"/>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16"/>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16"/>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42"/>
        <p:cNvGrpSpPr/>
        <p:nvPr/>
      </p:nvGrpSpPr>
      <p:grpSpPr>
        <a:xfrm>
          <a:off x="0" y="0"/>
          <a:ext cx="0" cy="0"/>
          <a:chOff x="0" y="0"/>
          <a:chExt cx="0" cy="0"/>
        </a:xfrm>
      </p:grpSpPr>
      <p:sp>
        <p:nvSpPr>
          <p:cNvPr id="43" name="Google Shape;43;p17"/>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17"/>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17"/>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262626"/>
              </a:buClr>
              <a:buSzPts val="8000"/>
              <a:buFont typeface="Calibri"/>
              <a:buNone/>
              <a:defRPr sz="8000" b="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7"/>
          <p:cNvSpPr txBox="1">
            <a:spLocks noGrp="1"/>
          </p:cNvSpPr>
          <p:nvPr>
            <p:ph type="body" idx="1"/>
          </p:nvPr>
        </p:nvSpPr>
        <p:spPr>
          <a:xfrm>
            <a:off x="1097280" y="4453128"/>
            <a:ext cx="10058400" cy="1143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47" name="Google Shape;47;p17"/>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7"/>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7"/>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50" name="Google Shape;50;p17"/>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1"/>
        <p:cNvGrpSpPr/>
        <p:nvPr/>
      </p:nvGrpSpPr>
      <p:grpSpPr>
        <a:xfrm>
          <a:off x="0" y="0"/>
          <a:ext cx="0" cy="0"/>
          <a:chOff x="0" y="0"/>
          <a:chExt cx="0" cy="0"/>
        </a:xfrm>
      </p:grpSpPr>
      <p:sp>
        <p:nvSpPr>
          <p:cNvPr id="52" name="Google Shape;52;p1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8"/>
          <p:cNvSpPr txBox="1">
            <a:spLocks noGrp="1"/>
          </p:cNvSpPr>
          <p:nvPr>
            <p:ph type="body" idx="1"/>
          </p:nvPr>
        </p:nvSpPr>
        <p:spPr>
          <a:xfrm>
            <a:off x="1097280" y="1845734"/>
            <a:ext cx="4937760" cy="4023359"/>
          </a:xfrm>
          <a:prstGeom prst="rect">
            <a:avLst/>
          </a:prstGeom>
          <a:noFill/>
          <a:ln>
            <a:noFill/>
          </a:ln>
        </p:spPr>
        <p:txBody>
          <a:bodyPr spcFirstLastPara="1" wrap="square" lIns="0" tIns="45700" rIns="0" bIns="45700" anchor="t" anchorCtr="0">
            <a:no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4" name="Google Shape;54;p18"/>
          <p:cNvSpPr txBox="1">
            <a:spLocks noGrp="1"/>
          </p:cNvSpPr>
          <p:nvPr>
            <p:ph type="body" idx="2"/>
          </p:nvPr>
        </p:nvSpPr>
        <p:spPr>
          <a:xfrm>
            <a:off x="6217920" y="1845735"/>
            <a:ext cx="4937760" cy="4023360"/>
          </a:xfrm>
          <a:prstGeom prst="rect">
            <a:avLst/>
          </a:prstGeom>
          <a:noFill/>
          <a:ln>
            <a:noFill/>
          </a:ln>
        </p:spPr>
        <p:txBody>
          <a:bodyPr spcFirstLastPara="1" wrap="square" lIns="0" tIns="45700" rIns="0" bIns="45700" anchor="t" anchorCtr="0">
            <a:no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5" name="Google Shape;55;p18"/>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8"/>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8"/>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8"/>
        <p:cNvGrpSpPr/>
        <p:nvPr/>
      </p:nvGrpSpPr>
      <p:grpSpPr>
        <a:xfrm>
          <a:off x="0" y="0"/>
          <a:ext cx="0" cy="0"/>
          <a:chOff x="0" y="0"/>
          <a:chExt cx="0" cy="0"/>
        </a:xfrm>
      </p:grpSpPr>
      <p:sp>
        <p:nvSpPr>
          <p:cNvPr id="59" name="Google Shape;59;p19"/>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9"/>
          <p:cNvSpPr txBox="1">
            <a:spLocks noGrp="1"/>
          </p:cNvSpPr>
          <p:nvPr>
            <p:ph type="body" idx="1"/>
          </p:nvPr>
        </p:nvSpPr>
        <p:spPr>
          <a:xfrm>
            <a:off x="1097280" y="1846052"/>
            <a:ext cx="4937760" cy="736282"/>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61" name="Google Shape;61;p19"/>
          <p:cNvSpPr txBox="1">
            <a:spLocks noGrp="1"/>
          </p:cNvSpPr>
          <p:nvPr>
            <p:ph type="body" idx="2"/>
          </p:nvPr>
        </p:nvSpPr>
        <p:spPr>
          <a:xfrm>
            <a:off x="1097280" y="2582335"/>
            <a:ext cx="4937760" cy="3286760"/>
          </a:xfrm>
          <a:prstGeom prst="rect">
            <a:avLst/>
          </a:prstGeom>
          <a:noFill/>
          <a:ln>
            <a:noFill/>
          </a:ln>
        </p:spPr>
        <p:txBody>
          <a:bodyPr spcFirstLastPara="1" wrap="square" lIns="0" tIns="45700" rIns="0" bIns="45700" anchor="t" anchorCtr="0">
            <a:no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2" name="Google Shape;62;p19"/>
          <p:cNvSpPr txBox="1">
            <a:spLocks noGrp="1"/>
          </p:cNvSpPr>
          <p:nvPr>
            <p:ph type="body" idx="3"/>
          </p:nvPr>
        </p:nvSpPr>
        <p:spPr>
          <a:xfrm>
            <a:off x="6217920" y="1846052"/>
            <a:ext cx="4937760" cy="736282"/>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63" name="Google Shape;63;p19"/>
          <p:cNvSpPr txBox="1">
            <a:spLocks noGrp="1"/>
          </p:cNvSpPr>
          <p:nvPr>
            <p:ph type="body" idx="4"/>
          </p:nvPr>
        </p:nvSpPr>
        <p:spPr>
          <a:xfrm>
            <a:off x="6217920" y="2582334"/>
            <a:ext cx="4937760" cy="3286760"/>
          </a:xfrm>
          <a:prstGeom prst="rect">
            <a:avLst/>
          </a:prstGeom>
          <a:noFill/>
          <a:ln>
            <a:noFill/>
          </a:ln>
        </p:spPr>
        <p:txBody>
          <a:bodyPr spcFirstLastPara="1" wrap="square" lIns="0" tIns="45700" rIns="0" bIns="45700" anchor="t" anchorCtr="0">
            <a:no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4" name="Google Shape;64;p19"/>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9"/>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9"/>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20"/>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0"/>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0"/>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0"/>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2"/>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12"/>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12"/>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Autofit/>
          </a:bodyPr>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12"/>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14" name="Google Shape;14;p12"/>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12"/>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12"/>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7" name="Google Shape;17;p12"/>
          <p:cNvCxnSpPr/>
          <p:nvPr/>
        </p:nvCxnSpPr>
        <p:spPr>
          <a:xfrm>
            <a:off x="1193532" y="1737845"/>
            <a:ext cx="9966960" cy="0"/>
          </a:xfrm>
          <a:prstGeom prst="straightConnector1">
            <a:avLst/>
          </a:prstGeom>
          <a:noFill/>
          <a:ln w="9525"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ge710fe325a_3_31"/>
          <p:cNvSpPr txBox="1"/>
          <p:nvPr/>
        </p:nvSpPr>
        <p:spPr>
          <a:xfrm>
            <a:off x="-263950" y="835802"/>
            <a:ext cx="11871414" cy="189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4000" b="1" dirty="0">
                <a:solidFill>
                  <a:srgbClr val="351C75"/>
                </a:solidFill>
                <a:latin typeface="Merriweather"/>
                <a:ea typeface="Merriweather"/>
                <a:cs typeface="Merriweather"/>
                <a:sym typeface="Merriweather"/>
              </a:rPr>
              <a:t>Company Bankruptcy Prediction Classification</a:t>
            </a:r>
            <a:endParaRPr sz="4000" b="1" dirty="0">
              <a:solidFill>
                <a:srgbClr val="351C75"/>
              </a:solidFill>
              <a:latin typeface="Merriweather"/>
              <a:ea typeface="Merriweather"/>
              <a:cs typeface="Merriweather"/>
              <a:sym typeface="Merriweather"/>
            </a:endParaRPr>
          </a:p>
        </p:txBody>
      </p:sp>
      <p:sp>
        <p:nvSpPr>
          <p:cNvPr id="111" name="Google Shape;111;ge710fe325a_3_31"/>
          <p:cNvSpPr txBox="1"/>
          <p:nvPr/>
        </p:nvSpPr>
        <p:spPr>
          <a:xfrm>
            <a:off x="160293" y="5536939"/>
            <a:ext cx="11318480" cy="73978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solidFill>
                  <a:srgbClr val="20124D"/>
                </a:solidFill>
                <a:latin typeface="Pacifico"/>
                <a:ea typeface="Pacifico"/>
                <a:cs typeface="Pacifico"/>
                <a:sym typeface="Pacifico"/>
              </a:rPr>
              <a:t>Welcome to the Presentation!</a:t>
            </a:r>
            <a:br>
              <a:rPr lang="en-US" sz="3600" dirty="0">
                <a:solidFill>
                  <a:srgbClr val="20124D"/>
                </a:solidFill>
                <a:latin typeface="Pacifico"/>
                <a:ea typeface="Pacifico"/>
                <a:cs typeface="Pacifico"/>
                <a:sym typeface="Pacifico"/>
              </a:rPr>
            </a:br>
            <a:br>
              <a:rPr lang="en-US" sz="3600" dirty="0">
                <a:solidFill>
                  <a:srgbClr val="20124D"/>
                </a:solidFill>
                <a:latin typeface="Pacifico"/>
                <a:ea typeface="Pacifico"/>
                <a:cs typeface="Pacifico"/>
                <a:sym typeface="Pacifico"/>
              </a:rPr>
            </a:br>
            <a:br>
              <a:rPr lang="en-US" sz="3600" dirty="0">
                <a:solidFill>
                  <a:srgbClr val="20124D"/>
                </a:solidFill>
                <a:latin typeface="Pacifico"/>
                <a:ea typeface="Pacifico"/>
                <a:cs typeface="Pacifico"/>
                <a:sym typeface="Pacifico"/>
              </a:rPr>
            </a:br>
            <a:endParaRPr dirty="0">
              <a:latin typeface="Pacifico"/>
              <a:ea typeface="Pacifico"/>
              <a:cs typeface="Pacifico"/>
              <a:sym typeface="Pacifico"/>
            </a:endParaRPr>
          </a:p>
        </p:txBody>
      </p:sp>
      <p:sp>
        <p:nvSpPr>
          <p:cNvPr id="2" name="TextBox 1">
            <a:extLst>
              <a:ext uri="{FF2B5EF4-FFF2-40B4-BE49-F238E27FC236}">
                <a16:creationId xmlns:a16="http://schemas.microsoft.com/office/drawing/2014/main" id="{13CD5A69-8B88-C28C-4A5A-415FB0172CA7}"/>
              </a:ext>
            </a:extLst>
          </p:cNvPr>
          <p:cNvSpPr txBox="1"/>
          <p:nvPr/>
        </p:nvSpPr>
        <p:spPr>
          <a:xfrm>
            <a:off x="8534400" y="4666268"/>
            <a:ext cx="3657600" cy="738664"/>
          </a:xfrm>
          <a:prstGeom prst="rect">
            <a:avLst/>
          </a:prstGeom>
          <a:noFill/>
        </p:spPr>
        <p:txBody>
          <a:bodyPr wrap="square" rtlCol="0">
            <a:spAutoFit/>
          </a:bodyPr>
          <a:lstStyle/>
          <a:p>
            <a:pPr algn="ctr"/>
            <a:r>
              <a:rPr lang="en-IN" dirty="0"/>
              <a:t>Ms. Swati Zambre</a:t>
            </a:r>
          </a:p>
          <a:p>
            <a:pPr algn="ctr"/>
            <a:r>
              <a:rPr lang="en-IN" dirty="0" err="1"/>
              <a:t>Learnbay</a:t>
            </a:r>
            <a:r>
              <a:rPr lang="en-IN" dirty="0"/>
              <a:t> Institute</a:t>
            </a:r>
          </a:p>
          <a:p>
            <a:pPr algn="ctr"/>
            <a:r>
              <a:rPr lang="en-IN" dirty="0"/>
              <a:t>Advanced AI &amp; ML Batch</a:t>
            </a:r>
          </a:p>
        </p:txBody>
      </p:sp>
      <p:pic>
        <p:nvPicPr>
          <p:cNvPr id="4" name="Picture 3">
            <a:extLst>
              <a:ext uri="{FF2B5EF4-FFF2-40B4-BE49-F238E27FC236}">
                <a16:creationId xmlns:a16="http://schemas.microsoft.com/office/drawing/2014/main" id="{DF6A978F-AF03-ADDF-96E7-B2B213D14600}"/>
              </a:ext>
            </a:extLst>
          </p:cNvPr>
          <p:cNvPicPr>
            <a:picLocks noChangeAspect="1"/>
          </p:cNvPicPr>
          <p:nvPr/>
        </p:nvPicPr>
        <p:blipFill>
          <a:blip r:embed="rId3"/>
          <a:stretch>
            <a:fillRect/>
          </a:stretch>
        </p:blipFill>
        <p:spPr>
          <a:xfrm>
            <a:off x="320586" y="2361969"/>
            <a:ext cx="4421096" cy="252111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3F905-66FC-49BC-60B1-5F1D0E69A511}"/>
              </a:ext>
            </a:extLst>
          </p:cNvPr>
          <p:cNvSpPr>
            <a:spLocks noGrp="1"/>
          </p:cNvSpPr>
          <p:nvPr>
            <p:ph type="title"/>
          </p:nvPr>
        </p:nvSpPr>
        <p:spPr/>
        <p:txBody>
          <a:bodyPr anchor="ctr"/>
          <a:lstStyle/>
          <a:p>
            <a:r>
              <a:rPr lang="en-IN" dirty="0">
                <a:latin typeface="Montserrat SemiBold" panose="00000700000000000000" pitchFamily="2" charset="0"/>
              </a:rPr>
              <a:t>Problem</a:t>
            </a:r>
            <a:r>
              <a:rPr lang="en-IN" dirty="0"/>
              <a:t> </a:t>
            </a:r>
            <a:r>
              <a:rPr lang="en-IN" dirty="0">
                <a:latin typeface="Montserrat SemiBold" panose="00000700000000000000" pitchFamily="2" charset="0"/>
              </a:rPr>
              <a:t>Statement</a:t>
            </a:r>
          </a:p>
        </p:txBody>
      </p:sp>
      <p:sp>
        <p:nvSpPr>
          <p:cNvPr id="3" name="Text Placeholder 2">
            <a:extLst>
              <a:ext uri="{FF2B5EF4-FFF2-40B4-BE49-F238E27FC236}">
                <a16:creationId xmlns:a16="http://schemas.microsoft.com/office/drawing/2014/main" id="{2E876D1B-8B09-80D7-AF26-A35576676445}"/>
              </a:ext>
            </a:extLst>
          </p:cNvPr>
          <p:cNvSpPr>
            <a:spLocks noGrp="1"/>
          </p:cNvSpPr>
          <p:nvPr>
            <p:ph type="body" idx="1"/>
          </p:nvPr>
        </p:nvSpPr>
        <p:spPr>
          <a:xfrm>
            <a:off x="4920792" y="1845734"/>
            <a:ext cx="6234888" cy="4023360"/>
          </a:xfrm>
        </p:spPr>
        <p:txBody>
          <a:bodyPr/>
          <a:lstStyle/>
          <a:p>
            <a:pPr marL="342900" marR="0" lvl="0" algn="l" defTabSz="914400" rtl="0" eaLnBrk="0" fontAlgn="base" latinLnBrk="0" hangingPunct="0">
              <a:lnSpc>
                <a:spcPct val="100000"/>
              </a:lnSpc>
              <a:spcBef>
                <a:spcPct val="0"/>
              </a:spcBef>
              <a:spcAft>
                <a:spcPct val="0"/>
              </a:spcAft>
              <a:buClr>
                <a:schemeClr val="accent1">
                  <a:lumMod val="75000"/>
                </a:schemeClr>
              </a:buClr>
              <a:buSzTx/>
              <a:buFont typeface="Wingdings" panose="05000000000000000000" pitchFamily="2" charset="2"/>
              <a:buChar char="q"/>
              <a:tabLst/>
            </a:pPr>
            <a:r>
              <a:rPr lang="en-US" altLang="en-US" dirty="0"/>
              <a:t>Businesses that stand to lose money due to unpaid debts are becoming increasingly interested in bankruptcy prediction. </a:t>
            </a:r>
          </a:p>
          <a:p>
            <a:pPr marL="342900" marR="0" lvl="0" algn="l" defTabSz="914400" rtl="0" eaLnBrk="0" fontAlgn="base" latinLnBrk="0" hangingPunct="0">
              <a:lnSpc>
                <a:spcPct val="100000"/>
              </a:lnSpc>
              <a:spcBef>
                <a:spcPct val="0"/>
              </a:spcBef>
              <a:spcAft>
                <a:spcPct val="0"/>
              </a:spcAft>
              <a:buClr>
                <a:schemeClr val="accent1">
                  <a:lumMod val="75000"/>
                </a:schemeClr>
              </a:buClr>
              <a:buSzTx/>
              <a:buFont typeface="Wingdings" panose="05000000000000000000" pitchFamily="2" charset="2"/>
              <a:buChar char="q"/>
              <a:tabLst/>
            </a:pPr>
            <a:endParaRPr lang="en-US" altLang="en-US" dirty="0"/>
          </a:p>
          <a:p>
            <a:pPr marL="342900" marR="0" lvl="0" algn="l" defTabSz="914400" rtl="0" eaLnBrk="0" fontAlgn="base" latinLnBrk="0" hangingPunct="0">
              <a:lnSpc>
                <a:spcPct val="100000"/>
              </a:lnSpc>
              <a:spcBef>
                <a:spcPct val="0"/>
              </a:spcBef>
              <a:spcAft>
                <a:spcPct val="0"/>
              </a:spcAft>
              <a:buClr>
                <a:schemeClr val="accent1">
                  <a:lumMod val="75000"/>
                </a:schemeClr>
              </a:buClr>
              <a:buSzTx/>
              <a:buFont typeface="Wingdings" panose="05000000000000000000" pitchFamily="2" charset="2"/>
              <a:buChar char="q"/>
              <a:tabLst/>
            </a:pPr>
            <a:r>
              <a:rPr lang="en-US" altLang="en-US" dirty="0"/>
              <a:t>The major goal of this project is to employ multiple classification algorithms on a bankruptcy dataset to predict bankruptcies years in advance.</a:t>
            </a:r>
          </a:p>
          <a:p>
            <a:pPr marL="342900" marR="0" lvl="0" algn="l" defTabSz="914400" rtl="0" eaLnBrk="0" fontAlgn="base" latinLnBrk="0" hangingPunct="0">
              <a:lnSpc>
                <a:spcPct val="100000"/>
              </a:lnSpc>
              <a:spcBef>
                <a:spcPct val="0"/>
              </a:spcBef>
              <a:spcAft>
                <a:spcPct val="0"/>
              </a:spcAft>
              <a:buClr>
                <a:schemeClr val="accent1">
                  <a:lumMod val="75000"/>
                </a:schemeClr>
              </a:buClr>
              <a:buSzTx/>
              <a:buFont typeface="Wingdings" panose="05000000000000000000" pitchFamily="2" charset="2"/>
              <a:buChar char="q"/>
              <a:tabLst/>
            </a:pPr>
            <a:endParaRPr lang="en-US" altLang="en-US" dirty="0"/>
          </a:p>
          <a:p>
            <a:pPr marL="342900" marR="0" lvl="0" algn="l" defTabSz="914400" rtl="0" eaLnBrk="0" fontAlgn="base" latinLnBrk="0" hangingPunct="0">
              <a:lnSpc>
                <a:spcPct val="100000"/>
              </a:lnSpc>
              <a:spcBef>
                <a:spcPct val="0"/>
              </a:spcBef>
              <a:spcAft>
                <a:spcPct val="0"/>
              </a:spcAft>
              <a:buClr>
                <a:schemeClr val="accent1">
                  <a:lumMod val="75000"/>
                </a:schemeClr>
              </a:buClr>
              <a:buSzTx/>
              <a:buFont typeface="Wingdings" panose="05000000000000000000" pitchFamily="2" charset="2"/>
              <a:buChar char="q"/>
              <a:tabLst/>
            </a:pPr>
            <a:r>
              <a:rPr lang="en-US" altLang="en-US" dirty="0"/>
              <a:t>Making precise forecasts from large bankruptcy-related datasets stored in computers in advance is becoming crucial.</a:t>
            </a:r>
          </a:p>
          <a:p>
            <a:pPr marL="114300" indent="0">
              <a:buNone/>
            </a:pPr>
            <a:endParaRPr lang="en-IN" dirty="0"/>
          </a:p>
        </p:txBody>
      </p:sp>
      <p:pic>
        <p:nvPicPr>
          <p:cNvPr id="6" name="Google Shape;126;ge70b3eb47e_0_141">
            <a:extLst>
              <a:ext uri="{FF2B5EF4-FFF2-40B4-BE49-F238E27FC236}">
                <a16:creationId xmlns:a16="http://schemas.microsoft.com/office/drawing/2014/main" id="{4571E6A3-527A-ABB7-272D-25548EA53FE9}"/>
              </a:ext>
            </a:extLst>
          </p:cNvPr>
          <p:cNvPicPr preferRelativeResize="0"/>
          <p:nvPr/>
        </p:nvPicPr>
        <p:blipFill>
          <a:blip r:embed="rId2">
            <a:alphaModFix/>
          </a:blip>
          <a:stretch>
            <a:fillRect/>
          </a:stretch>
        </p:blipFill>
        <p:spPr>
          <a:xfrm>
            <a:off x="718299" y="1765194"/>
            <a:ext cx="4103900" cy="4103900"/>
          </a:xfrm>
          <a:prstGeom prst="rect">
            <a:avLst/>
          </a:prstGeom>
          <a:noFill/>
          <a:ln>
            <a:noFill/>
          </a:ln>
        </p:spPr>
      </p:pic>
    </p:spTree>
    <p:extLst>
      <p:ext uri="{BB962C8B-B14F-4D97-AF65-F5344CB8AC3E}">
        <p14:creationId xmlns:p14="http://schemas.microsoft.com/office/powerpoint/2010/main" val="809352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7"/>
          <p:cNvSpPr txBox="1"/>
          <p:nvPr/>
        </p:nvSpPr>
        <p:spPr>
          <a:xfrm>
            <a:off x="1097280" y="212714"/>
            <a:ext cx="10058400" cy="7110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None/>
            </a:pPr>
            <a:r>
              <a:rPr lang="en-US" sz="4140" b="0" i="0" u="none" strike="noStrike" cap="none">
                <a:solidFill>
                  <a:srgbClr val="000000"/>
                </a:solidFill>
                <a:latin typeface="Arial"/>
                <a:ea typeface="Arial"/>
                <a:cs typeface="Arial"/>
                <a:sym typeface="Arial"/>
              </a:rPr>
              <a:t>Project’s Work-flow Pipeline</a:t>
            </a:r>
            <a:endParaRPr sz="1400" b="0" i="0" u="none" strike="noStrike" cap="none">
              <a:solidFill>
                <a:srgbClr val="000000"/>
              </a:solidFill>
              <a:latin typeface="Arial"/>
              <a:ea typeface="Arial"/>
              <a:cs typeface="Arial"/>
              <a:sym typeface="Arial"/>
            </a:endParaRPr>
          </a:p>
        </p:txBody>
      </p:sp>
      <p:sp>
        <p:nvSpPr>
          <p:cNvPr id="142" name="Google Shape;142;p7"/>
          <p:cNvSpPr txBox="1"/>
          <p:nvPr/>
        </p:nvSpPr>
        <p:spPr>
          <a:xfrm>
            <a:off x="10993582" y="6446838"/>
            <a:ext cx="780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11</a:t>
            </a:fld>
            <a:endParaRPr sz="1400" b="0" i="0" u="none" strike="noStrike" cap="none">
              <a:solidFill>
                <a:srgbClr val="000000"/>
              </a:solidFill>
              <a:latin typeface="Arial"/>
              <a:ea typeface="Arial"/>
              <a:cs typeface="Arial"/>
              <a:sym typeface="Arial"/>
            </a:endParaRPr>
          </a:p>
        </p:txBody>
      </p:sp>
      <p:sp>
        <p:nvSpPr>
          <p:cNvPr id="143" name="Google Shape;143;p7"/>
          <p:cNvSpPr/>
          <p:nvPr/>
        </p:nvSpPr>
        <p:spPr>
          <a:xfrm>
            <a:off x="1171378" y="1300716"/>
            <a:ext cx="2340000" cy="900000"/>
          </a:xfrm>
          <a:prstGeom prst="homePlate">
            <a:avLst>
              <a:gd name="adj" fmla="val 48493"/>
            </a:avLst>
          </a:prstGeom>
          <a:solidFill>
            <a:srgbClr val="7B9C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Arial"/>
                <a:ea typeface="Arial"/>
                <a:cs typeface="Arial"/>
                <a:sym typeface="Arial"/>
              </a:rPr>
              <a:t>Input</a:t>
            </a:r>
            <a:endParaRPr sz="1400" b="0" i="0" u="none" strike="noStrike" cap="none">
              <a:solidFill>
                <a:srgbClr val="000000"/>
              </a:solidFill>
              <a:latin typeface="Arial"/>
              <a:ea typeface="Arial"/>
              <a:cs typeface="Arial"/>
              <a:sym typeface="Arial"/>
            </a:endParaRPr>
          </a:p>
        </p:txBody>
      </p:sp>
      <p:sp>
        <p:nvSpPr>
          <p:cNvPr id="144" name="Google Shape;144;p7"/>
          <p:cNvSpPr/>
          <p:nvPr/>
        </p:nvSpPr>
        <p:spPr>
          <a:xfrm>
            <a:off x="3345955" y="1300716"/>
            <a:ext cx="2880000" cy="900000"/>
          </a:xfrm>
          <a:prstGeom prst="chevron">
            <a:avLst>
              <a:gd name="adj" fmla="val 50000"/>
            </a:avLst>
          </a:prstGeom>
          <a:solidFill>
            <a:srgbClr val="7B9C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lt1"/>
                </a:solidFill>
                <a:latin typeface="Arial"/>
                <a:ea typeface="Arial"/>
                <a:cs typeface="Arial"/>
                <a:sym typeface="Arial"/>
              </a:rPr>
              <a:t>Data preparation/pre-processing</a:t>
            </a:r>
            <a:endParaRPr sz="1400" b="0" i="0" u="none" strike="noStrike" cap="none" dirty="0">
              <a:solidFill>
                <a:srgbClr val="000000"/>
              </a:solidFill>
              <a:latin typeface="Arial"/>
              <a:ea typeface="Arial"/>
              <a:cs typeface="Arial"/>
              <a:sym typeface="Arial"/>
            </a:endParaRPr>
          </a:p>
        </p:txBody>
      </p:sp>
      <p:sp>
        <p:nvSpPr>
          <p:cNvPr id="145" name="Google Shape;145;p7"/>
          <p:cNvSpPr/>
          <p:nvPr/>
        </p:nvSpPr>
        <p:spPr>
          <a:xfrm>
            <a:off x="6060532" y="1300716"/>
            <a:ext cx="2880000" cy="900000"/>
          </a:xfrm>
          <a:prstGeom prst="chevron">
            <a:avLst>
              <a:gd name="adj" fmla="val 50000"/>
            </a:avLst>
          </a:prstGeom>
          <a:solidFill>
            <a:srgbClr val="7B9C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lt1"/>
                </a:solidFill>
                <a:latin typeface="Arial"/>
                <a:ea typeface="Arial"/>
                <a:cs typeface="Arial"/>
                <a:sym typeface="Arial"/>
              </a:rPr>
              <a:t>Modelling</a:t>
            </a:r>
            <a:endParaRPr sz="1400" b="0" i="0" u="none" strike="noStrike" cap="none" dirty="0">
              <a:solidFill>
                <a:srgbClr val="000000"/>
              </a:solidFill>
              <a:latin typeface="Arial"/>
              <a:ea typeface="Arial"/>
              <a:cs typeface="Arial"/>
              <a:sym typeface="Arial"/>
            </a:endParaRPr>
          </a:p>
        </p:txBody>
      </p:sp>
      <p:sp>
        <p:nvSpPr>
          <p:cNvPr id="146" name="Google Shape;146;p7"/>
          <p:cNvSpPr/>
          <p:nvPr/>
        </p:nvSpPr>
        <p:spPr>
          <a:xfrm>
            <a:off x="8775110" y="1300716"/>
            <a:ext cx="2880000" cy="900000"/>
          </a:xfrm>
          <a:prstGeom prst="chevron">
            <a:avLst>
              <a:gd name="adj" fmla="val 50000"/>
            </a:avLst>
          </a:prstGeom>
          <a:solidFill>
            <a:srgbClr val="7B9CB5"/>
          </a:solidFill>
          <a:ln>
            <a:noFill/>
          </a:ln>
        </p:spPr>
        <p:txBody>
          <a:bodyPr spcFirstLastPara="1" wrap="square" lIns="91425" tIns="45700" rIns="91425" bIns="45700" anchor="ctr" anchorCtr="0">
            <a:noAutofit/>
          </a:bodyPr>
          <a:lstStyle/>
          <a:p>
            <a:pPr algn="ctr">
              <a:buSzPts val="1800"/>
            </a:pPr>
            <a:r>
              <a:rPr lang="en-IN" b="1" dirty="0">
                <a:solidFill>
                  <a:schemeClr val="lt1"/>
                </a:solidFill>
              </a:rPr>
              <a:t>Classification, Comparison of Classifiers and Conclusion</a:t>
            </a:r>
            <a:endParaRPr b="1" dirty="0">
              <a:solidFill>
                <a:schemeClr val="lt1"/>
              </a:solidFill>
            </a:endParaRPr>
          </a:p>
        </p:txBody>
      </p:sp>
      <p:grpSp>
        <p:nvGrpSpPr>
          <p:cNvPr id="147" name="Google Shape;147;p7"/>
          <p:cNvGrpSpPr/>
          <p:nvPr/>
        </p:nvGrpSpPr>
        <p:grpSpPr>
          <a:xfrm>
            <a:off x="1171378" y="2353151"/>
            <a:ext cx="2687109" cy="2021626"/>
            <a:chOff x="1194272" y="2136798"/>
            <a:chExt cx="2283403" cy="1319914"/>
          </a:xfrm>
        </p:grpSpPr>
        <p:sp>
          <p:nvSpPr>
            <p:cNvPr id="148" name="Google Shape;148;p7"/>
            <p:cNvSpPr/>
            <p:nvPr/>
          </p:nvSpPr>
          <p:spPr>
            <a:xfrm>
              <a:off x="1209675" y="2136798"/>
              <a:ext cx="2268000" cy="276746"/>
            </a:xfrm>
            <a:prstGeom prst="rect">
              <a:avLst/>
            </a:prstGeom>
            <a:solidFill>
              <a:srgbClr val="BDCDD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Arial"/>
                  <a:ea typeface="Arial"/>
                  <a:cs typeface="Arial"/>
                  <a:sym typeface="Arial"/>
                </a:rPr>
                <a:t>Task 1</a:t>
              </a:r>
              <a:endParaRPr sz="1400" b="1" i="0" u="none" strike="noStrike" cap="none" dirty="0">
                <a:solidFill>
                  <a:schemeClr val="dk1"/>
                </a:solidFill>
                <a:latin typeface="Arial"/>
                <a:ea typeface="Arial"/>
                <a:cs typeface="Arial"/>
                <a:sym typeface="Arial"/>
              </a:endParaRPr>
            </a:p>
          </p:txBody>
        </p:sp>
        <p:sp>
          <p:nvSpPr>
            <p:cNvPr id="149" name="Google Shape;149;p7"/>
            <p:cNvSpPr/>
            <p:nvPr/>
          </p:nvSpPr>
          <p:spPr>
            <a:xfrm>
              <a:off x="1194272" y="2419600"/>
              <a:ext cx="2273538" cy="1037112"/>
            </a:xfrm>
            <a:prstGeom prst="rect">
              <a:avLst/>
            </a:prstGeom>
            <a:noFill/>
            <a:ln w="15875" cap="flat" cmpd="sng">
              <a:solidFill>
                <a:srgbClr val="E3ECF1"/>
              </a:solidFill>
              <a:prstDash val="solid"/>
              <a:round/>
              <a:headEnd type="none" w="sm" len="sm"/>
              <a:tailEnd type="none" w="sm" len="sm"/>
            </a:ln>
          </p:spPr>
          <p:txBody>
            <a:bodyPr spcFirstLastPara="1" wrap="square" lIns="0" tIns="252000" rIns="0" bIns="45700" anchor="t" anchorCtr="0">
              <a:noAutofit/>
            </a:bodyPr>
            <a:lstStyle/>
            <a:p>
              <a:pPr marL="704850" marR="0" lvl="1" indent="-171450" algn="l" rtl="0">
                <a:lnSpc>
                  <a:spcPct val="100000"/>
                </a:lnSpc>
                <a:spcBef>
                  <a:spcPts val="0"/>
                </a:spcBef>
                <a:spcAft>
                  <a:spcPts val="0"/>
                </a:spcAft>
                <a:buClr>
                  <a:schemeClr val="dk1"/>
                </a:buClr>
                <a:buSzPts val="1200"/>
                <a:buFont typeface="Arial" panose="020B0604020202020204" pitchFamily="34" charset="0"/>
                <a:buChar char="•"/>
              </a:pPr>
              <a:r>
                <a:rPr lang="en-IN" sz="1200" dirty="0">
                  <a:solidFill>
                    <a:schemeClr val="dk1"/>
                  </a:solidFill>
                </a:rPr>
                <a:t>Load the dataset from google drive</a:t>
              </a:r>
            </a:p>
            <a:p>
              <a:pPr marL="704850" marR="0" lvl="1" indent="-171450" algn="l" rtl="0">
                <a:lnSpc>
                  <a:spcPct val="100000"/>
                </a:lnSpc>
                <a:spcBef>
                  <a:spcPts val="0"/>
                </a:spcBef>
                <a:spcAft>
                  <a:spcPts val="0"/>
                </a:spcAft>
                <a:buClr>
                  <a:schemeClr val="dk1"/>
                </a:buClr>
                <a:buSzPts val="1200"/>
                <a:buFont typeface="Arial" panose="020B0604020202020204" pitchFamily="34" charset="0"/>
                <a:buChar char="•"/>
              </a:pPr>
              <a:r>
                <a:rPr lang="en-IN" sz="1200" b="0" i="0" u="none" strike="noStrike" cap="none" dirty="0">
                  <a:solidFill>
                    <a:schemeClr val="dk1"/>
                  </a:solidFill>
                  <a:latin typeface="Arial"/>
                  <a:ea typeface="Arial"/>
                  <a:cs typeface="Arial"/>
                  <a:sym typeface="Arial"/>
                </a:rPr>
                <a:t>Import all the necessary libraries and packages</a:t>
              </a:r>
              <a:endParaRPr sz="1200" b="0" i="0" u="none" strike="noStrike" cap="none" dirty="0">
                <a:solidFill>
                  <a:schemeClr val="dk1"/>
                </a:solidFill>
                <a:latin typeface="Arial"/>
                <a:ea typeface="Arial"/>
                <a:cs typeface="Arial"/>
                <a:sym typeface="Arial"/>
              </a:endParaRPr>
            </a:p>
          </p:txBody>
        </p:sp>
      </p:grpSp>
      <p:grpSp>
        <p:nvGrpSpPr>
          <p:cNvPr id="150" name="Google Shape;150;p7"/>
          <p:cNvGrpSpPr/>
          <p:nvPr/>
        </p:nvGrpSpPr>
        <p:grpSpPr>
          <a:xfrm>
            <a:off x="4088724" y="2346139"/>
            <a:ext cx="2123983" cy="2028640"/>
            <a:chOff x="1209673" y="2136797"/>
            <a:chExt cx="2268001" cy="1183156"/>
          </a:xfrm>
        </p:grpSpPr>
        <p:sp>
          <p:nvSpPr>
            <p:cNvPr id="151" name="Google Shape;151;p7"/>
            <p:cNvSpPr/>
            <p:nvPr/>
          </p:nvSpPr>
          <p:spPr>
            <a:xfrm>
              <a:off x="1209673" y="2141703"/>
              <a:ext cx="2268000" cy="243139"/>
            </a:xfrm>
            <a:prstGeom prst="rect">
              <a:avLst/>
            </a:prstGeom>
            <a:solidFill>
              <a:srgbClr val="BDCDD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Task 2</a:t>
              </a:r>
              <a:endParaRPr sz="1400" b="0" i="0" u="none" strike="noStrike" cap="none">
                <a:solidFill>
                  <a:schemeClr val="dk1"/>
                </a:solidFill>
                <a:latin typeface="Arial"/>
                <a:ea typeface="Arial"/>
                <a:cs typeface="Arial"/>
                <a:sym typeface="Arial"/>
              </a:endParaRPr>
            </a:p>
          </p:txBody>
        </p:sp>
        <p:sp>
          <p:nvSpPr>
            <p:cNvPr id="152" name="Google Shape;152;p7"/>
            <p:cNvSpPr/>
            <p:nvPr/>
          </p:nvSpPr>
          <p:spPr>
            <a:xfrm>
              <a:off x="1209674" y="2136797"/>
              <a:ext cx="2268000" cy="1183156"/>
            </a:xfrm>
            <a:prstGeom prst="rect">
              <a:avLst/>
            </a:prstGeom>
            <a:noFill/>
            <a:ln w="15875" cap="flat" cmpd="sng">
              <a:solidFill>
                <a:srgbClr val="E3ECF1"/>
              </a:solidFill>
              <a:prstDash val="solid"/>
              <a:round/>
              <a:headEnd type="none" w="sm" len="sm"/>
              <a:tailEnd type="none" w="sm" len="sm"/>
            </a:ln>
          </p:spPr>
          <p:txBody>
            <a:bodyPr spcFirstLastPara="1" wrap="square" lIns="0" tIns="576000" rIns="0" bIns="0" anchor="t" anchorCtr="0">
              <a:noAutofit/>
            </a:bodyPr>
            <a:lstStyle/>
            <a:p>
              <a:pPr marL="704850" indent="-171450">
                <a:buClr>
                  <a:schemeClr val="dk1"/>
                </a:buClr>
                <a:buSzPts val="1200"/>
                <a:buFont typeface="Arial" panose="020B0604020202020204" pitchFamily="34" charset="0"/>
                <a:buChar char="•"/>
              </a:pPr>
              <a:r>
                <a:rPr lang="en-IN" sz="1200" b="0" i="0" u="none" strike="noStrike" cap="none" dirty="0">
                  <a:solidFill>
                    <a:schemeClr val="dk1"/>
                  </a:solidFill>
                  <a:latin typeface="Arial"/>
                  <a:ea typeface="Arial"/>
                  <a:cs typeface="Arial"/>
                  <a:sym typeface="Arial"/>
                </a:rPr>
                <a:t>Check for the missing values</a:t>
              </a:r>
            </a:p>
            <a:p>
              <a:pPr marL="704850" indent="-171450">
                <a:buClr>
                  <a:schemeClr val="dk1"/>
                </a:buClr>
                <a:buSzPts val="1200"/>
                <a:buFont typeface="Arial" panose="020B0604020202020204" pitchFamily="34" charset="0"/>
                <a:buChar char="•"/>
              </a:pPr>
              <a:r>
                <a:rPr lang="en-IN" sz="1200" dirty="0">
                  <a:solidFill>
                    <a:schemeClr val="dk1"/>
                  </a:solidFill>
                </a:rPr>
                <a:t>Check for the Duplicate values</a:t>
              </a:r>
            </a:p>
            <a:p>
              <a:pPr marL="704850" indent="-171450">
                <a:buClr>
                  <a:schemeClr val="dk1"/>
                </a:buClr>
                <a:buSzPts val="1200"/>
                <a:buFont typeface="Arial" panose="020B0604020202020204" pitchFamily="34" charset="0"/>
                <a:buChar char="•"/>
              </a:pPr>
              <a:r>
                <a:rPr lang="en-IN" sz="1200" b="0" i="0" u="none" strike="noStrike" cap="none" dirty="0">
                  <a:solidFill>
                    <a:schemeClr val="dk1"/>
                  </a:solidFill>
                  <a:latin typeface="Arial"/>
                  <a:ea typeface="Arial"/>
                  <a:cs typeface="Arial"/>
                  <a:sym typeface="Arial"/>
                </a:rPr>
                <a:t>Check for the outliers</a:t>
              </a:r>
            </a:p>
            <a:p>
              <a:pPr marL="704850" indent="-171450">
                <a:buClr>
                  <a:schemeClr val="dk1"/>
                </a:buClr>
                <a:buSzPts val="1200"/>
                <a:buFont typeface="Arial" panose="020B0604020202020204" pitchFamily="34" charset="0"/>
                <a:buChar char="•"/>
              </a:pPr>
              <a:r>
                <a:rPr lang="en-IN" sz="1200" dirty="0">
                  <a:solidFill>
                    <a:schemeClr val="dk1"/>
                  </a:solidFill>
                </a:rPr>
                <a:t>EDA</a:t>
              </a:r>
            </a:p>
          </p:txBody>
        </p:sp>
      </p:grpSp>
      <p:grpSp>
        <p:nvGrpSpPr>
          <p:cNvPr id="153" name="Google Shape;153;p7"/>
          <p:cNvGrpSpPr/>
          <p:nvPr/>
        </p:nvGrpSpPr>
        <p:grpSpPr>
          <a:xfrm>
            <a:off x="8820367" y="2354550"/>
            <a:ext cx="2485808" cy="2219360"/>
            <a:chOff x="1209674" y="2136797"/>
            <a:chExt cx="2654360" cy="1307100"/>
          </a:xfrm>
        </p:grpSpPr>
        <p:sp>
          <p:nvSpPr>
            <p:cNvPr id="154" name="Google Shape;154;p7"/>
            <p:cNvSpPr/>
            <p:nvPr/>
          </p:nvSpPr>
          <p:spPr>
            <a:xfrm>
              <a:off x="1209675" y="2136798"/>
              <a:ext cx="2268000" cy="254280"/>
            </a:xfrm>
            <a:prstGeom prst="rect">
              <a:avLst/>
            </a:prstGeom>
            <a:solidFill>
              <a:srgbClr val="BDCDD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Task 4</a:t>
              </a:r>
              <a:endParaRPr sz="1400" b="0" i="0" u="none" strike="noStrike" cap="none">
                <a:solidFill>
                  <a:schemeClr val="dk1"/>
                </a:solidFill>
                <a:latin typeface="Arial"/>
                <a:ea typeface="Arial"/>
                <a:cs typeface="Arial"/>
                <a:sym typeface="Arial"/>
              </a:endParaRPr>
            </a:p>
          </p:txBody>
        </p:sp>
        <p:sp>
          <p:nvSpPr>
            <p:cNvPr id="155" name="Google Shape;155;p7"/>
            <p:cNvSpPr/>
            <p:nvPr/>
          </p:nvSpPr>
          <p:spPr>
            <a:xfrm>
              <a:off x="1209674" y="2136797"/>
              <a:ext cx="2654360" cy="1307100"/>
            </a:xfrm>
            <a:prstGeom prst="rect">
              <a:avLst/>
            </a:prstGeom>
            <a:noFill/>
            <a:ln w="15875" cap="flat" cmpd="sng">
              <a:solidFill>
                <a:srgbClr val="E3ECF1"/>
              </a:solidFill>
              <a:prstDash val="solid"/>
              <a:round/>
              <a:headEnd type="none" w="sm" len="sm"/>
              <a:tailEnd type="none" w="sm" len="sm"/>
            </a:ln>
          </p:spPr>
          <p:txBody>
            <a:bodyPr spcFirstLastPara="1" wrap="square" lIns="0" tIns="468000" rIns="0" bIns="0" anchor="t" anchorCtr="0">
              <a:noAutofit/>
            </a:bodyPr>
            <a:lstStyle/>
            <a:p>
              <a:pPr marL="298450" marR="0" lvl="0" indent="-69850" algn="l" rtl="0">
                <a:lnSpc>
                  <a:spcPct val="100000"/>
                </a:lnSpc>
                <a:spcBef>
                  <a:spcPts val="0"/>
                </a:spcBef>
                <a:spcAft>
                  <a:spcPts val="0"/>
                </a:spcAft>
                <a:buClr>
                  <a:schemeClr val="dk1"/>
                </a:buClr>
                <a:buSzPts val="1600"/>
                <a:buFont typeface="Noto Sans Symbols"/>
                <a:buNone/>
              </a:pPr>
              <a:r>
                <a:rPr lang="en-IN" sz="1050" b="0" i="0" u="none" strike="noStrike" cap="none" dirty="0">
                  <a:solidFill>
                    <a:schemeClr val="dk1"/>
                  </a:solidFill>
                  <a:latin typeface="Arial"/>
                  <a:ea typeface="Arial"/>
                  <a:cs typeface="Arial"/>
                  <a:sym typeface="Arial"/>
                </a:rPr>
                <a:t>Model Evaluation</a:t>
              </a:r>
              <a:endParaRPr lang="en-IN" b="0" i="0" u="none" strike="noStrike" cap="none" dirty="0">
                <a:solidFill>
                  <a:schemeClr val="dk1"/>
                </a:solidFill>
                <a:latin typeface="Arial"/>
                <a:ea typeface="Arial"/>
                <a:cs typeface="Arial"/>
                <a:sym typeface="Arial"/>
              </a:endParaRPr>
            </a:p>
            <a:p>
              <a:pPr marL="298450" marR="0" lvl="0" indent="-69850" algn="l" rtl="0">
                <a:lnSpc>
                  <a:spcPct val="100000"/>
                </a:lnSpc>
                <a:spcBef>
                  <a:spcPts val="0"/>
                </a:spcBef>
                <a:spcAft>
                  <a:spcPts val="0"/>
                </a:spcAft>
                <a:buClr>
                  <a:schemeClr val="dk1"/>
                </a:buClr>
                <a:buSzPts val="1600"/>
                <a:buFont typeface="Noto Sans Symbols"/>
                <a:buNone/>
              </a:pPr>
              <a:r>
                <a:rPr lang="en-IN" sz="1200" dirty="0"/>
                <a:t>Classifier used: Logistic</a:t>
              </a:r>
            </a:p>
            <a:p>
              <a:pPr marL="298450" marR="0" lvl="0" indent="-69850" algn="l" rtl="0">
                <a:lnSpc>
                  <a:spcPct val="100000"/>
                </a:lnSpc>
                <a:spcBef>
                  <a:spcPts val="0"/>
                </a:spcBef>
                <a:spcAft>
                  <a:spcPts val="0"/>
                </a:spcAft>
                <a:buClr>
                  <a:schemeClr val="dk1"/>
                </a:buClr>
                <a:buSzPts val="1600"/>
                <a:buFont typeface="Noto Sans Symbols"/>
                <a:buNone/>
              </a:pPr>
              <a:r>
                <a:rPr lang="en-IN" sz="1200" dirty="0"/>
                <a:t>Regression, Naïve</a:t>
              </a:r>
            </a:p>
            <a:p>
              <a:pPr marL="298450" marR="0" lvl="0" indent="-69850" algn="l" rtl="0">
                <a:lnSpc>
                  <a:spcPct val="100000"/>
                </a:lnSpc>
                <a:spcBef>
                  <a:spcPts val="0"/>
                </a:spcBef>
                <a:spcAft>
                  <a:spcPts val="0"/>
                </a:spcAft>
                <a:buClr>
                  <a:schemeClr val="dk1"/>
                </a:buClr>
                <a:buSzPts val="1600"/>
                <a:buFont typeface="Noto Sans Symbols"/>
                <a:buNone/>
              </a:pPr>
              <a:r>
                <a:rPr lang="en-IN" sz="1200" dirty="0"/>
                <a:t>bayes, SVC, Tuned</a:t>
              </a:r>
            </a:p>
            <a:p>
              <a:pPr marL="298450" marR="0" lvl="0" indent="-69850" algn="l" rtl="0">
                <a:lnSpc>
                  <a:spcPct val="100000"/>
                </a:lnSpc>
                <a:spcBef>
                  <a:spcPts val="0"/>
                </a:spcBef>
                <a:spcAft>
                  <a:spcPts val="0"/>
                </a:spcAft>
                <a:buClr>
                  <a:schemeClr val="dk1"/>
                </a:buClr>
                <a:buSzPts val="1600"/>
                <a:buFont typeface="Noto Sans Symbols"/>
                <a:buNone/>
              </a:pPr>
              <a:r>
                <a:rPr lang="en-IN" sz="1200" dirty="0"/>
                <a:t>SVM, Decision Tree,</a:t>
              </a:r>
            </a:p>
            <a:p>
              <a:pPr marL="298450" marR="0" lvl="0" indent="-69850" algn="l" rtl="0">
                <a:lnSpc>
                  <a:spcPct val="100000"/>
                </a:lnSpc>
                <a:spcBef>
                  <a:spcPts val="0"/>
                </a:spcBef>
                <a:spcAft>
                  <a:spcPts val="0"/>
                </a:spcAft>
                <a:buClr>
                  <a:schemeClr val="dk1"/>
                </a:buClr>
                <a:buSzPts val="1600"/>
                <a:buFont typeface="Noto Sans Symbols"/>
                <a:buNone/>
              </a:pPr>
              <a:r>
                <a:rPr lang="en-IN" sz="1200" dirty="0"/>
                <a:t>Random Forest Tuned</a:t>
              </a:r>
            </a:p>
            <a:p>
              <a:pPr marL="298450" marR="0" lvl="0" indent="-69850" algn="l" rtl="0">
                <a:lnSpc>
                  <a:spcPct val="100000"/>
                </a:lnSpc>
                <a:spcBef>
                  <a:spcPts val="0"/>
                </a:spcBef>
                <a:spcAft>
                  <a:spcPts val="0"/>
                </a:spcAft>
                <a:buClr>
                  <a:schemeClr val="dk1"/>
                </a:buClr>
                <a:buSzPts val="1600"/>
                <a:buFont typeface="Noto Sans Symbols"/>
                <a:buNone/>
              </a:pPr>
              <a:r>
                <a:rPr lang="en-IN" sz="1200" dirty="0"/>
                <a:t>Random Forest, Gradient Boost trees, Tuned GB, Extra trees, Tuned Extra trees</a:t>
              </a:r>
            </a:p>
            <a:p>
              <a:pPr marL="628650" marR="0" lvl="1" indent="-95250" algn="l" rtl="0">
                <a:lnSpc>
                  <a:spcPct val="100000"/>
                </a:lnSpc>
                <a:spcBef>
                  <a:spcPts val="0"/>
                </a:spcBef>
                <a:spcAft>
                  <a:spcPts val="0"/>
                </a:spcAft>
                <a:buClr>
                  <a:schemeClr val="dk1"/>
                </a:buClr>
                <a:buSzPts val="1200"/>
                <a:buFont typeface="Noto Sans Symbols"/>
                <a:buNone/>
              </a:pPr>
              <a:endParaRPr sz="1200" b="0" i="0" u="none" strike="noStrike" cap="none" dirty="0">
                <a:solidFill>
                  <a:schemeClr val="dk1"/>
                </a:solidFill>
                <a:latin typeface="Arial"/>
                <a:ea typeface="Arial"/>
                <a:cs typeface="Arial"/>
                <a:sym typeface="Arial"/>
              </a:endParaRPr>
            </a:p>
          </p:txBody>
        </p:sp>
      </p:grpSp>
      <p:grpSp>
        <p:nvGrpSpPr>
          <p:cNvPr id="156" name="Google Shape;156;p7"/>
          <p:cNvGrpSpPr/>
          <p:nvPr/>
        </p:nvGrpSpPr>
        <p:grpSpPr>
          <a:xfrm>
            <a:off x="6454555" y="2342868"/>
            <a:ext cx="2123983" cy="2244160"/>
            <a:chOff x="1209674" y="2136797"/>
            <a:chExt cx="2268001" cy="1307100"/>
          </a:xfrm>
        </p:grpSpPr>
        <p:sp>
          <p:nvSpPr>
            <p:cNvPr id="157" name="Google Shape;157;p7"/>
            <p:cNvSpPr/>
            <p:nvPr/>
          </p:nvSpPr>
          <p:spPr>
            <a:xfrm>
              <a:off x="1209675" y="2136797"/>
              <a:ext cx="2268000" cy="249511"/>
            </a:xfrm>
            <a:prstGeom prst="rect">
              <a:avLst/>
            </a:prstGeom>
            <a:solidFill>
              <a:srgbClr val="BDCDD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Task 3</a:t>
              </a:r>
              <a:endParaRPr sz="1400" b="0" i="0" u="none" strike="noStrike" cap="none">
                <a:solidFill>
                  <a:schemeClr val="dk1"/>
                </a:solidFill>
                <a:latin typeface="Arial"/>
                <a:ea typeface="Arial"/>
                <a:cs typeface="Arial"/>
                <a:sym typeface="Arial"/>
              </a:endParaRPr>
            </a:p>
          </p:txBody>
        </p:sp>
        <p:sp>
          <p:nvSpPr>
            <p:cNvPr id="158" name="Google Shape;158;p7"/>
            <p:cNvSpPr/>
            <p:nvPr/>
          </p:nvSpPr>
          <p:spPr>
            <a:xfrm>
              <a:off x="1209674" y="2136797"/>
              <a:ext cx="2268000" cy="1307100"/>
            </a:xfrm>
            <a:prstGeom prst="rect">
              <a:avLst/>
            </a:prstGeom>
            <a:noFill/>
            <a:ln w="15875" cap="flat" cmpd="sng">
              <a:solidFill>
                <a:srgbClr val="E3ECF1"/>
              </a:solidFill>
              <a:prstDash val="solid"/>
              <a:round/>
              <a:headEnd type="none" w="sm" len="sm"/>
              <a:tailEnd type="none" w="sm" len="sm"/>
            </a:ln>
          </p:spPr>
          <p:txBody>
            <a:bodyPr spcFirstLastPara="1" wrap="square" lIns="0" tIns="432000" rIns="0" bIns="45700" anchor="t" anchorCtr="0">
              <a:noAutofit/>
            </a:bodyPr>
            <a:lstStyle/>
            <a:p>
              <a:pPr marL="298450" marR="0" lvl="0" indent="-69850" algn="l" rtl="0">
                <a:lnSpc>
                  <a:spcPct val="100000"/>
                </a:lnSpc>
                <a:spcBef>
                  <a:spcPts val="0"/>
                </a:spcBef>
                <a:spcAft>
                  <a:spcPts val="0"/>
                </a:spcAft>
                <a:buClr>
                  <a:schemeClr val="dk1"/>
                </a:buClr>
                <a:buSzPts val="1600"/>
                <a:buFont typeface="Noto Sans Symbols"/>
                <a:buNone/>
              </a:pPr>
              <a:endParaRPr sz="1050" b="0" i="0" u="none" strike="noStrike" cap="none" dirty="0">
                <a:solidFill>
                  <a:schemeClr val="dk1"/>
                </a:solidFill>
                <a:latin typeface="Arial"/>
                <a:ea typeface="Arial"/>
                <a:cs typeface="Arial"/>
                <a:sym typeface="Arial"/>
              </a:endParaRPr>
            </a:p>
            <a:p>
              <a:pPr marL="704850" indent="-171450">
                <a:buClr>
                  <a:schemeClr val="dk1"/>
                </a:buClr>
                <a:buSzPts val="1200"/>
                <a:buFont typeface="Arial" panose="020B0604020202020204" pitchFamily="34" charset="0"/>
                <a:buChar char="•"/>
              </a:pPr>
              <a:r>
                <a:rPr lang="en-IN" sz="1200" dirty="0">
                  <a:solidFill>
                    <a:schemeClr val="dk1"/>
                  </a:solidFill>
                </a:rPr>
                <a:t>Feature Scaling</a:t>
              </a:r>
              <a:r>
                <a:rPr lang="en-IN" sz="1200" b="0" i="0" u="none" strike="noStrike" cap="none" dirty="0">
                  <a:solidFill>
                    <a:schemeClr val="dk1"/>
                  </a:solidFill>
                  <a:latin typeface="Arial"/>
                  <a:ea typeface="Arial"/>
                  <a:cs typeface="Arial"/>
                  <a:sym typeface="Arial"/>
                </a:rPr>
                <a:t> </a:t>
              </a:r>
            </a:p>
            <a:p>
              <a:pPr marL="704850" indent="-171450">
                <a:buClr>
                  <a:schemeClr val="dk1"/>
                </a:buClr>
                <a:buSzPts val="1200"/>
                <a:buFont typeface="Arial" panose="020B0604020202020204" pitchFamily="34" charset="0"/>
                <a:buChar char="•"/>
              </a:pPr>
              <a:r>
                <a:rPr lang="en-IN" sz="1200" b="0" i="0" u="none" strike="noStrike" cap="none" dirty="0">
                  <a:solidFill>
                    <a:schemeClr val="dk1"/>
                  </a:solidFill>
                  <a:latin typeface="Arial"/>
                  <a:ea typeface="Arial"/>
                  <a:cs typeface="Arial"/>
                  <a:sym typeface="Arial"/>
                </a:rPr>
                <a:t>Feature selection</a:t>
              </a:r>
            </a:p>
            <a:p>
              <a:pPr marL="628650" marR="0" lvl="1" indent="-95250" algn="l" rtl="0">
                <a:lnSpc>
                  <a:spcPct val="100000"/>
                </a:lnSpc>
                <a:spcBef>
                  <a:spcPts val="0"/>
                </a:spcBef>
                <a:spcAft>
                  <a:spcPts val="0"/>
                </a:spcAft>
                <a:buClr>
                  <a:schemeClr val="dk1"/>
                </a:buClr>
                <a:buSzPts val="1200"/>
                <a:buFont typeface="Noto Sans Symbols"/>
                <a:buNone/>
              </a:pPr>
              <a:endParaRPr sz="1200" b="0" i="0" u="none" strike="noStrike" cap="none" dirty="0">
                <a:solidFill>
                  <a:schemeClr val="dk1"/>
                </a:solidFill>
                <a:latin typeface="Arial"/>
                <a:ea typeface="Arial"/>
                <a:cs typeface="Arial"/>
                <a:sym typeface="Arial"/>
              </a:endParaRPr>
            </a:p>
          </p:txBody>
        </p:sp>
      </p:grpSp>
      <p:grpSp>
        <p:nvGrpSpPr>
          <p:cNvPr id="159" name="Google Shape;159;p7"/>
          <p:cNvGrpSpPr/>
          <p:nvPr/>
        </p:nvGrpSpPr>
        <p:grpSpPr>
          <a:xfrm>
            <a:off x="1171404" y="4758375"/>
            <a:ext cx="2816408" cy="1482090"/>
            <a:chOff x="1209671" y="2136798"/>
            <a:chExt cx="2268004" cy="1027801"/>
          </a:xfrm>
        </p:grpSpPr>
        <p:sp>
          <p:nvSpPr>
            <p:cNvPr id="160" name="Google Shape;160;p7"/>
            <p:cNvSpPr/>
            <p:nvPr/>
          </p:nvSpPr>
          <p:spPr>
            <a:xfrm>
              <a:off x="1209675" y="2136798"/>
              <a:ext cx="2268000" cy="249596"/>
            </a:xfrm>
            <a:prstGeom prst="rect">
              <a:avLst/>
            </a:prstGeom>
            <a:solidFill>
              <a:srgbClr val="BDCDD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Task 5</a:t>
              </a:r>
              <a:endParaRPr sz="1400" b="0" i="0" u="none" strike="noStrike" cap="none">
                <a:solidFill>
                  <a:schemeClr val="dk1"/>
                </a:solidFill>
                <a:latin typeface="Arial"/>
                <a:ea typeface="Arial"/>
                <a:cs typeface="Arial"/>
                <a:sym typeface="Arial"/>
              </a:endParaRPr>
            </a:p>
          </p:txBody>
        </p:sp>
        <p:sp>
          <p:nvSpPr>
            <p:cNvPr id="161" name="Google Shape;161;p7"/>
            <p:cNvSpPr/>
            <p:nvPr/>
          </p:nvSpPr>
          <p:spPr>
            <a:xfrm>
              <a:off x="1209671" y="2136799"/>
              <a:ext cx="2268000" cy="1027800"/>
            </a:xfrm>
            <a:prstGeom prst="rect">
              <a:avLst/>
            </a:prstGeom>
            <a:noFill/>
            <a:ln w="15875" cap="flat" cmpd="sng">
              <a:solidFill>
                <a:srgbClr val="E3ECF1"/>
              </a:solidFill>
              <a:prstDash val="solid"/>
              <a:round/>
              <a:headEnd type="none" w="sm" len="sm"/>
              <a:tailEnd type="none" w="sm" len="sm"/>
            </a:ln>
          </p:spPr>
          <p:txBody>
            <a:bodyPr spcFirstLastPara="1" wrap="square" lIns="91425" tIns="432000" rIns="91425" bIns="45700" anchor="t" anchorCtr="0">
              <a:noAutofit/>
            </a:bodyPr>
            <a:lstStyle/>
            <a:p>
              <a:pPr marL="298450" marR="0" lvl="0" indent="-171450" algn="l" rtl="0">
                <a:lnSpc>
                  <a:spcPct val="100000"/>
                </a:lnSpc>
                <a:spcBef>
                  <a:spcPts val="0"/>
                </a:spcBef>
                <a:spcAft>
                  <a:spcPts val="0"/>
                </a:spcAft>
                <a:buClr>
                  <a:schemeClr val="dk1"/>
                </a:buClr>
                <a:buSzPts val="1600"/>
                <a:buFont typeface="Noto Sans Symbols"/>
                <a:buChar char="▪"/>
              </a:pPr>
              <a:endParaRPr dirty="0"/>
            </a:p>
          </p:txBody>
        </p:sp>
      </p:grpSp>
      <p:grpSp>
        <p:nvGrpSpPr>
          <p:cNvPr id="162" name="Google Shape;162;p7"/>
          <p:cNvGrpSpPr/>
          <p:nvPr/>
        </p:nvGrpSpPr>
        <p:grpSpPr>
          <a:xfrm>
            <a:off x="4088723" y="4758371"/>
            <a:ext cx="2123983" cy="1482123"/>
            <a:chOff x="1209674" y="2136797"/>
            <a:chExt cx="2268001" cy="863255"/>
          </a:xfrm>
        </p:grpSpPr>
        <p:sp>
          <p:nvSpPr>
            <p:cNvPr id="163" name="Google Shape;163;p7"/>
            <p:cNvSpPr/>
            <p:nvPr/>
          </p:nvSpPr>
          <p:spPr>
            <a:xfrm>
              <a:off x="1209675" y="2136798"/>
              <a:ext cx="2268000" cy="209633"/>
            </a:xfrm>
            <a:prstGeom prst="rect">
              <a:avLst/>
            </a:prstGeom>
            <a:solidFill>
              <a:srgbClr val="BDCDD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Task 6</a:t>
              </a:r>
              <a:endParaRPr sz="1400" b="0" i="0" u="none" strike="noStrike" cap="none">
                <a:solidFill>
                  <a:schemeClr val="dk1"/>
                </a:solidFill>
                <a:latin typeface="Arial"/>
                <a:ea typeface="Arial"/>
                <a:cs typeface="Arial"/>
                <a:sym typeface="Arial"/>
              </a:endParaRPr>
            </a:p>
          </p:txBody>
        </p:sp>
        <p:sp>
          <p:nvSpPr>
            <p:cNvPr id="164" name="Google Shape;164;p7"/>
            <p:cNvSpPr/>
            <p:nvPr/>
          </p:nvSpPr>
          <p:spPr>
            <a:xfrm>
              <a:off x="1209674" y="2136797"/>
              <a:ext cx="2268000" cy="863255"/>
            </a:xfrm>
            <a:prstGeom prst="rect">
              <a:avLst/>
            </a:prstGeom>
            <a:noFill/>
            <a:ln w="15875" cap="flat" cmpd="sng">
              <a:solidFill>
                <a:srgbClr val="E3ECF1"/>
              </a:solidFill>
              <a:prstDash val="solid"/>
              <a:round/>
              <a:headEnd type="none" w="sm" len="sm"/>
              <a:tailEnd type="none" w="sm" len="sm"/>
            </a:ln>
          </p:spPr>
          <p:txBody>
            <a:bodyPr spcFirstLastPara="1" wrap="square" lIns="91425" tIns="432000" rIns="91425" bIns="45700" anchor="t" anchorCtr="0">
              <a:noAutofit/>
            </a:bodyPr>
            <a:lstStyle/>
            <a:p>
              <a:pPr marL="298450" marR="0" lvl="0" indent="-171450" algn="l" rtl="0">
                <a:lnSpc>
                  <a:spcPct val="100000"/>
                </a:lnSpc>
                <a:spcBef>
                  <a:spcPts val="0"/>
                </a:spcBef>
                <a:spcAft>
                  <a:spcPts val="0"/>
                </a:spcAft>
                <a:buClr>
                  <a:schemeClr val="dk1"/>
                </a:buClr>
                <a:buSzPts val="1600"/>
                <a:buFont typeface="Noto Sans Symbols"/>
                <a:buChar char="▪"/>
              </a:pPr>
              <a:endParaRPr sz="1050" b="0" i="0" u="none" strike="noStrike" cap="none" dirty="0">
                <a:solidFill>
                  <a:schemeClr val="dk1"/>
                </a:solidFill>
                <a:latin typeface="Montserrat"/>
                <a:ea typeface="Montserrat"/>
                <a:cs typeface="Montserrat"/>
                <a:sym typeface="Montserrat"/>
              </a:endParaRPr>
            </a:p>
          </p:txBody>
        </p:sp>
      </p:grpSp>
      <p:sp>
        <p:nvSpPr>
          <p:cNvPr id="2" name="TextBox 1">
            <a:extLst>
              <a:ext uri="{FF2B5EF4-FFF2-40B4-BE49-F238E27FC236}">
                <a16:creationId xmlns:a16="http://schemas.microsoft.com/office/drawing/2014/main" id="{595091AB-2C05-C7C1-2CFF-BD9D2CCCFC7D}"/>
              </a:ext>
            </a:extLst>
          </p:cNvPr>
          <p:cNvSpPr txBox="1"/>
          <p:nvPr/>
        </p:nvSpPr>
        <p:spPr>
          <a:xfrm>
            <a:off x="1280778" y="5187952"/>
            <a:ext cx="2566100" cy="523220"/>
          </a:xfrm>
          <a:prstGeom prst="rect">
            <a:avLst/>
          </a:prstGeom>
          <a:noFill/>
        </p:spPr>
        <p:txBody>
          <a:bodyPr wrap="square" rtlCol="0">
            <a:spAutoFit/>
          </a:bodyPr>
          <a:lstStyle/>
          <a:p>
            <a:r>
              <a:rPr lang="en-IN" dirty="0"/>
              <a:t>Comparison of Classifier’s Performance</a:t>
            </a:r>
          </a:p>
        </p:txBody>
      </p:sp>
      <p:sp>
        <p:nvSpPr>
          <p:cNvPr id="3" name="TextBox 2">
            <a:extLst>
              <a:ext uri="{FF2B5EF4-FFF2-40B4-BE49-F238E27FC236}">
                <a16:creationId xmlns:a16="http://schemas.microsoft.com/office/drawing/2014/main" id="{30482355-5B90-9D92-9171-F21F65FCB7A6}"/>
              </a:ext>
            </a:extLst>
          </p:cNvPr>
          <p:cNvSpPr txBox="1"/>
          <p:nvPr/>
        </p:nvSpPr>
        <p:spPr>
          <a:xfrm>
            <a:off x="4166853" y="5287137"/>
            <a:ext cx="1929147" cy="307777"/>
          </a:xfrm>
          <a:prstGeom prst="rect">
            <a:avLst/>
          </a:prstGeom>
          <a:noFill/>
        </p:spPr>
        <p:txBody>
          <a:bodyPr wrap="square" rtlCol="0">
            <a:spAutoFit/>
          </a:bodyPr>
          <a:lstStyle/>
          <a:p>
            <a:r>
              <a:rPr lang="en-IN" dirty="0"/>
              <a:t>Conclusion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ge70b3eb47e_0_108"/>
          <p:cNvSpPr txBox="1"/>
          <p:nvPr/>
        </p:nvSpPr>
        <p:spPr>
          <a:xfrm>
            <a:off x="4827253" y="2272010"/>
            <a:ext cx="6722700" cy="125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800" b="1" dirty="0">
                <a:latin typeface="EB Garamond"/>
                <a:ea typeface="EB Garamond"/>
                <a:cs typeface="EB Garamond"/>
                <a:sym typeface="EB Garamond"/>
              </a:rPr>
              <a:t>Import Dataset</a:t>
            </a:r>
            <a:endParaRPr sz="4800" b="1" dirty="0">
              <a:latin typeface="EB Garamond"/>
              <a:ea typeface="EB Garamond"/>
              <a:cs typeface="EB Garamond"/>
              <a:sym typeface="EB Garamond"/>
            </a:endParaRPr>
          </a:p>
        </p:txBody>
      </p:sp>
      <p:pic>
        <p:nvPicPr>
          <p:cNvPr id="190" name="Google Shape;190;ge70b3eb47e_0_108"/>
          <p:cNvPicPr preferRelativeResize="0"/>
          <p:nvPr/>
        </p:nvPicPr>
        <p:blipFill>
          <a:blip r:embed="rId3">
            <a:alphaModFix/>
          </a:blip>
          <a:stretch>
            <a:fillRect/>
          </a:stretch>
        </p:blipFill>
        <p:spPr>
          <a:xfrm>
            <a:off x="0" y="0"/>
            <a:ext cx="6164775" cy="6164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1B6CC-28DA-3B70-1B20-8D35C679BA99}"/>
              </a:ext>
            </a:extLst>
          </p:cNvPr>
          <p:cNvSpPr>
            <a:spLocks noGrp="1"/>
          </p:cNvSpPr>
          <p:nvPr>
            <p:ph type="title"/>
          </p:nvPr>
        </p:nvSpPr>
        <p:spPr/>
        <p:txBody>
          <a:bodyPr/>
          <a:lstStyle/>
          <a:p>
            <a:br>
              <a:rPr lang="en-US" dirty="0"/>
            </a:br>
            <a:br>
              <a:rPr lang="en-US" dirty="0"/>
            </a:br>
            <a:r>
              <a:rPr lang="en-US" dirty="0">
                <a:latin typeface="Montserrat SemiBold" panose="00000700000000000000" pitchFamily="2" charset="0"/>
              </a:rPr>
              <a:t>Dataset Information</a:t>
            </a:r>
            <a:br>
              <a:rPr lang="en-US" dirty="0"/>
            </a:br>
            <a:r>
              <a:rPr lang="en-US" sz="2400" dirty="0"/>
              <a:t>(Y = Output feature, X = Input features)</a:t>
            </a:r>
            <a:br>
              <a:rPr lang="en-US" sz="2400" dirty="0"/>
            </a:br>
            <a:endParaRPr lang="en-IN" sz="2400" dirty="0"/>
          </a:p>
        </p:txBody>
      </p:sp>
      <p:sp>
        <p:nvSpPr>
          <p:cNvPr id="3" name="Text Placeholder 2">
            <a:extLst>
              <a:ext uri="{FF2B5EF4-FFF2-40B4-BE49-F238E27FC236}">
                <a16:creationId xmlns:a16="http://schemas.microsoft.com/office/drawing/2014/main" id="{736D88B2-DC13-E92F-9404-F3363A4668BE}"/>
              </a:ext>
            </a:extLst>
          </p:cNvPr>
          <p:cNvSpPr>
            <a:spLocks noGrp="1"/>
          </p:cNvSpPr>
          <p:nvPr>
            <p:ph type="body" idx="1"/>
          </p:nvPr>
        </p:nvSpPr>
        <p:spPr>
          <a:xfrm>
            <a:off x="678730" y="1737359"/>
            <a:ext cx="11095348" cy="4446625"/>
          </a:xfrm>
        </p:spPr>
        <p:txBody>
          <a:bodyPr numCol="3"/>
          <a:lstStyle/>
          <a:p>
            <a:pPr algn="l">
              <a:buFont typeface="Wingdings" panose="05000000000000000000" pitchFamily="2" charset="2"/>
              <a:buChar char="q"/>
            </a:pPr>
            <a:r>
              <a:rPr lang="en-US" b="1" dirty="0">
                <a:solidFill>
                  <a:srgbClr val="21212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Number of instances: 6819</a:t>
            </a:r>
          </a:p>
          <a:p>
            <a:pPr algn="l">
              <a:buFont typeface="Wingdings" panose="05000000000000000000" pitchFamily="2" charset="2"/>
              <a:buChar char="q"/>
            </a:pPr>
            <a:r>
              <a:rPr lang="en-US" b="1" dirty="0">
                <a:solidFill>
                  <a:srgbClr val="21212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Number of attributes: 96</a:t>
            </a:r>
            <a:endParaRPr lang="en-IN" b="1" dirty="0">
              <a:solidFill>
                <a:srgbClr val="21212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p>
            <a:pPr algn="l">
              <a:lnSpc>
                <a:spcPct val="100000"/>
              </a:lnSpc>
              <a:buFont typeface="Wingdings" panose="05000000000000000000" pitchFamily="2" charset="2"/>
              <a:buChar char="q"/>
            </a:pPr>
            <a:r>
              <a:rPr lang="en-IN" i="0" u="none" strike="noStrike" baseline="0" dirty="0">
                <a:solidFill>
                  <a:srgbClr val="212121"/>
                </a:solidFill>
                <a:latin typeface="Calibri" panose="020F0502020204030204" pitchFamily="34" charset="0"/>
                <a:ea typeface="Calibri" panose="020F0502020204030204" pitchFamily="34" charset="0"/>
                <a:cs typeface="Calibri" panose="020F0502020204030204" pitchFamily="34" charset="0"/>
              </a:rPr>
              <a:t>Y - Bankrupt?: Class label 1 : Yes , 0: No</a:t>
            </a:r>
          </a:p>
          <a:p>
            <a:pPr algn="l">
              <a:lnSpc>
                <a:spcPct val="100000"/>
              </a:lnSpc>
              <a:buFont typeface="Wingdings" panose="05000000000000000000" pitchFamily="2" charset="2"/>
              <a:buChar char="q"/>
            </a:pPr>
            <a:r>
              <a:rPr lang="en-US" i="0" u="none" strike="noStrike" baseline="0" dirty="0">
                <a:solidFill>
                  <a:srgbClr val="212121"/>
                </a:solidFill>
                <a:latin typeface="Calibri" panose="020F0502020204030204" pitchFamily="34" charset="0"/>
                <a:ea typeface="Calibri" panose="020F0502020204030204" pitchFamily="34" charset="0"/>
                <a:cs typeface="Calibri" panose="020F0502020204030204" pitchFamily="34" charset="0"/>
              </a:rPr>
              <a:t>X1 - ROA(C) before interest and depreciation before interest: Return On Total Assets(C)</a:t>
            </a:r>
          </a:p>
          <a:p>
            <a:pPr algn="l">
              <a:lnSpc>
                <a:spcPct val="100000"/>
              </a:lnSpc>
              <a:buFont typeface="Wingdings" panose="05000000000000000000" pitchFamily="2" charset="2"/>
              <a:buChar char="q"/>
            </a:pPr>
            <a:r>
              <a:rPr lang="en-US" i="0" u="none" strike="noStrike" baseline="0" dirty="0">
                <a:solidFill>
                  <a:srgbClr val="212121"/>
                </a:solidFill>
                <a:latin typeface="Calibri" panose="020F0502020204030204" pitchFamily="34" charset="0"/>
                <a:ea typeface="Calibri" panose="020F0502020204030204" pitchFamily="34" charset="0"/>
                <a:cs typeface="Calibri" panose="020F0502020204030204" pitchFamily="34" charset="0"/>
              </a:rPr>
              <a:t>X2 - ROA(A) before interest and % after tax: Return </a:t>
            </a:r>
            <a:r>
              <a:rPr lang="en-IN" i="0" u="none" strike="noStrike" baseline="0" dirty="0">
                <a:solidFill>
                  <a:srgbClr val="212121"/>
                </a:solidFill>
                <a:latin typeface="Calibri" panose="020F0502020204030204" pitchFamily="34" charset="0"/>
                <a:ea typeface="Calibri" panose="020F0502020204030204" pitchFamily="34" charset="0"/>
                <a:cs typeface="Calibri" panose="020F0502020204030204" pitchFamily="34" charset="0"/>
              </a:rPr>
              <a:t>On Total Assets(A)</a:t>
            </a:r>
          </a:p>
          <a:p>
            <a:pPr algn="l">
              <a:lnSpc>
                <a:spcPct val="100000"/>
              </a:lnSpc>
              <a:buFont typeface="Wingdings" panose="05000000000000000000" pitchFamily="2" charset="2"/>
              <a:buChar char="q"/>
            </a:pPr>
            <a:r>
              <a:rPr lang="en-US" i="0" u="none" strike="noStrike" baseline="0" dirty="0">
                <a:solidFill>
                  <a:srgbClr val="212121"/>
                </a:solidFill>
                <a:latin typeface="Calibri" panose="020F0502020204030204" pitchFamily="34" charset="0"/>
                <a:ea typeface="Calibri" panose="020F0502020204030204" pitchFamily="34" charset="0"/>
                <a:cs typeface="Calibri" panose="020F0502020204030204" pitchFamily="34" charset="0"/>
              </a:rPr>
              <a:t>X3 - ROA(B) before interest and depreciation after tax: Return On Total Assets(B)</a:t>
            </a:r>
          </a:p>
          <a:p>
            <a:pPr algn="l">
              <a:lnSpc>
                <a:spcPct val="100000"/>
              </a:lnSpc>
              <a:buFont typeface="Wingdings" panose="05000000000000000000" pitchFamily="2" charset="2"/>
              <a:buChar char="q"/>
            </a:pPr>
            <a:r>
              <a:rPr lang="en-US" i="0" u="none" strike="noStrike" baseline="0" dirty="0">
                <a:solidFill>
                  <a:srgbClr val="212121"/>
                </a:solidFill>
                <a:latin typeface="Calibri" panose="020F0502020204030204" pitchFamily="34" charset="0"/>
                <a:ea typeface="Calibri" panose="020F0502020204030204" pitchFamily="34" charset="0"/>
                <a:cs typeface="Calibri" panose="020F0502020204030204" pitchFamily="34" charset="0"/>
              </a:rPr>
              <a:t>X4 - Debt ratio %: Liability/Total Assets</a:t>
            </a:r>
          </a:p>
          <a:p>
            <a:pPr algn="l">
              <a:lnSpc>
                <a:spcPct val="100000"/>
              </a:lnSpc>
              <a:buFont typeface="Wingdings" panose="05000000000000000000" pitchFamily="2" charset="2"/>
              <a:buChar char="q"/>
            </a:pPr>
            <a:r>
              <a:rPr lang="en-US" i="0" u="none" strike="noStrike" baseline="0" dirty="0">
                <a:solidFill>
                  <a:srgbClr val="212121"/>
                </a:solidFill>
                <a:latin typeface="Calibri" panose="020F0502020204030204" pitchFamily="34" charset="0"/>
                <a:ea typeface="Calibri" panose="020F0502020204030204" pitchFamily="34" charset="0"/>
                <a:cs typeface="Calibri" panose="020F0502020204030204" pitchFamily="34" charset="0"/>
              </a:rPr>
              <a:t>X5 - Liability-Assets Flag: 1 if Total Liability exceeds </a:t>
            </a:r>
            <a:r>
              <a:rPr lang="en-IN" i="0" u="none" strike="noStrike" baseline="0" dirty="0">
                <a:solidFill>
                  <a:srgbClr val="212121"/>
                </a:solidFill>
                <a:latin typeface="Calibri" panose="020F0502020204030204" pitchFamily="34" charset="0"/>
                <a:ea typeface="Calibri" panose="020F0502020204030204" pitchFamily="34" charset="0"/>
                <a:cs typeface="Calibri" panose="020F0502020204030204" pitchFamily="34" charset="0"/>
              </a:rPr>
              <a:t>Total Assets, 0 otherwise</a:t>
            </a:r>
          </a:p>
          <a:p>
            <a:pPr algn="l">
              <a:lnSpc>
                <a:spcPct val="100000"/>
              </a:lnSpc>
              <a:buFont typeface="Wingdings" panose="05000000000000000000" pitchFamily="2" charset="2"/>
              <a:buChar char="q"/>
            </a:pPr>
            <a:r>
              <a:rPr lang="en-US" i="0" u="none" strike="noStrike" baseline="0" dirty="0">
                <a:solidFill>
                  <a:srgbClr val="212121"/>
                </a:solidFill>
                <a:latin typeface="Calibri" panose="020F0502020204030204" pitchFamily="34" charset="0"/>
                <a:ea typeface="Calibri" panose="020F0502020204030204" pitchFamily="34" charset="0"/>
                <a:cs typeface="Calibri" panose="020F0502020204030204" pitchFamily="34" charset="0"/>
              </a:rPr>
              <a:t>X6 - Net Income Flag: 1 if Net Income is Negative for the last two years, 0 otherwise</a:t>
            </a:r>
          </a:p>
          <a:p>
            <a:pPr algn="l">
              <a:lnSpc>
                <a:spcPct val="100000"/>
              </a:lnSpc>
              <a:buFont typeface="Wingdings" panose="05000000000000000000" pitchFamily="2" charset="2"/>
              <a:buChar char="q"/>
            </a:pPr>
            <a:r>
              <a:rPr lang="en-US" i="0" u="none" strike="noStrike" baseline="0" dirty="0">
                <a:solidFill>
                  <a:srgbClr val="212121"/>
                </a:solidFill>
                <a:latin typeface="Calibri" panose="020F0502020204030204" pitchFamily="34" charset="0"/>
                <a:ea typeface="Calibri" panose="020F0502020204030204" pitchFamily="34" charset="0"/>
                <a:cs typeface="Calibri" panose="020F0502020204030204" pitchFamily="34" charset="0"/>
              </a:rPr>
              <a:t>X7 - Borrowing dependency: Cost of </a:t>
            </a:r>
            <a:r>
              <a:rPr lang="en-IN" i="0" u="none" strike="noStrike" baseline="0" dirty="0">
                <a:solidFill>
                  <a:srgbClr val="212121"/>
                </a:solidFill>
                <a:latin typeface="Calibri" panose="020F0502020204030204" pitchFamily="34" charset="0"/>
                <a:ea typeface="Calibri" panose="020F0502020204030204" pitchFamily="34" charset="0"/>
                <a:cs typeface="Calibri" panose="020F0502020204030204" pitchFamily="34" charset="0"/>
              </a:rPr>
              <a:t>Interest-bearing Debt</a:t>
            </a:r>
          </a:p>
          <a:p>
            <a:pPr algn="l">
              <a:lnSpc>
                <a:spcPct val="100000"/>
              </a:lnSpc>
              <a:buFont typeface="Wingdings" panose="05000000000000000000" pitchFamily="2" charset="2"/>
              <a:buChar char="q"/>
            </a:pPr>
            <a:r>
              <a:rPr lang="en-US" i="0" u="none" strike="noStrike" baseline="0" dirty="0">
                <a:solidFill>
                  <a:srgbClr val="212121"/>
                </a:solidFill>
                <a:latin typeface="Calibri" panose="020F0502020204030204" pitchFamily="34" charset="0"/>
                <a:ea typeface="Calibri" panose="020F0502020204030204" pitchFamily="34" charset="0"/>
                <a:cs typeface="Calibri" panose="020F0502020204030204" pitchFamily="34" charset="0"/>
              </a:rPr>
              <a:t>X8 - Current Liability to Assets</a:t>
            </a:r>
          </a:p>
          <a:p>
            <a:pPr algn="l">
              <a:lnSpc>
                <a:spcPct val="100000"/>
              </a:lnSpc>
              <a:buFont typeface="Wingdings" panose="05000000000000000000" pitchFamily="2" charset="2"/>
              <a:buChar char="q"/>
            </a:pPr>
            <a:r>
              <a:rPr lang="en-IN" i="0" u="none" strike="noStrike" baseline="0" dirty="0">
                <a:solidFill>
                  <a:srgbClr val="212121"/>
                </a:solidFill>
                <a:latin typeface="Calibri" panose="020F0502020204030204" pitchFamily="34" charset="0"/>
                <a:ea typeface="Calibri" panose="020F0502020204030204" pitchFamily="34" charset="0"/>
                <a:cs typeface="Calibri" panose="020F0502020204030204" pitchFamily="34" charset="0"/>
              </a:rPr>
              <a:t>X9 - Current Liabilities/Equity</a:t>
            </a:r>
          </a:p>
          <a:p>
            <a:pPr algn="l">
              <a:lnSpc>
                <a:spcPct val="100000"/>
              </a:lnSpc>
              <a:buFont typeface="Wingdings" panose="05000000000000000000" pitchFamily="2" charset="2"/>
              <a:buChar char="q"/>
            </a:pPr>
            <a:r>
              <a:rPr lang="en-US" i="0" u="none" strike="noStrike" baseline="0" dirty="0">
                <a:solidFill>
                  <a:srgbClr val="212121"/>
                </a:solidFill>
                <a:latin typeface="Calibri" panose="020F0502020204030204" pitchFamily="34" charset="0"/>
                <a:ea typeface="Calibri" panose="020F0502020204030204" pitchFamily="34" charset="0"/>
                <a:cs typeface="Calibri" panose="020F0502020204030204" pitchFamily="34" charset="0"/>
              </a:rPr>
              <a:t>X10 - Current Liability to Current Assets</a:t>
            </a:r>
          </a:p>
          <a:p>
            <a:pPr algn="l">
              <a:lnSpc>
                <a:spcPct val="100000"/>
              </a:lnSpc>
              <a:buFont typeface="Wingdings" panose="05000000000000000000" pitchFamily="2" charset="2"/>
              <a:buChar char="q"/>
            </a:pPr>
            <a:r>
              <a:rPr lang="en-IN" i="0" u="none" strike="noStrike" baseline="0" dirty="0">
                <a:solidFill>
                  <a:srgbClr val="212121"/>
                </a:solidFill>
                <a:latin typeface="Calibri" panose="020F0502020204030204" pitchFamily="34" charset="0"/>
                <a:ea typeface="Calibri" panose="020F0502020204030204" pitchFamily="34" charset="0"/>
                <a:cs typeface="Calibri" panose="020F0502020204030204" pitchFamily="34" charset="0"/>
              </a:rPr>
              <a:t>X11 - Liability to Equity</a:t>
            </a:r>
          </a:p>
          <a:p>
            <a:pPr marL="114300" indent="0" algn="l">
              <a:lnSpc>
                <a:spcPct val="100000"/>
              </a:lnSpc>
              <a:buNone/>
            </a:pPr>
            <a:endParaRPr lang="en-IN"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00717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098C4-F4A5-1FFE-5A5E-B35AFBA22FB2}"/>
              </a:ext>
            </a:extLst>
          </p:cNvPr>
          <p:cNvSpPr>
            <a:spLocks noGrp="1"/>
          </p:cNvSpPr>
          <p:nvPr>
            <p:ph type="title"/>
          </p:nvPr>
        </p:nvSpPr>
        <p:spPr/>
        <p:txBody>
          <a:bodyPr anchor="ctr"/>
          <a:lstStyle/>
          <a:p>
            <a:pPr algn="ctr"/>
            <a:r>
              <a:rPr lang="en-US" sz="4400" dirty="0">
                <a:latin typeface="Montserrat SemiBold" panose="00000700000000000000" pitchFamily="2" charset="0"/>
                <a:sym typeface="Arial"/>
              </a:rPr>
              <a:t>Data preparation/pre-processing</a:t>
            </a:r>
            <a:endParaRPr lang="en-IN" sz="4400" dirty="0"/>
          </a:p>
        </p:txBody>
      </p:sp>
      <p:sp>
        <p:nvSpPr>
          <p:cNvPr id="3" name="Text Placeholder 2">
            <a:extLst>
              <a:ext uri="{FF2B5EF4-FFF2-40B4-BE49-F238E27FC236}">
                <a16:creationId xmlns:a16="http://schemas.microsoft.com/office/drawing/2014/main" id="{CFFE1115-A325-4B70-B31D-31ADEA5EB1A1}"/>
              </a:ext>
            </a:extLst>
          </p:cNvPr>
          <p:cNvSpPr>
            <a:spLocks noGrp="1"/>
          </p:cNvSpPr>
          <p:nvPr>
            <p:ph type="body" idx="1"/>
          </p:nvPr>
        </p:nvSpPr>
        <p:spPr/>
        <p:txBody>
          <a:bodyPr/>
          <a:lstStyle/>
          <a:p>
            <a:pPr algn="l">
              <a:buFont typeface="Arial" panose="020B0604020202020204" pitchFamily="34" charset="0"/>
              <a:buChar char="•"/>
            </a:pPr>
            <a:r>
              <a:rPr lang="en-US" b="0" i="0" dirty="0">
                <a:solidFill>
                  <a:srgbClr val="212121"/>
                </a:solidFill>
                <a:effectLst/>
                <a:latin typeface="Roboto" panose="02000000000000000000" pitchFamily="2" charset="0"/>
              </a:rPr>
              <a:t>Analyze the values for each column: Get basic summary using </a:t>
            </a:r>
            <a:r>
              <a:rPr lang="en-US" b="0" i="0" dirty="0" err="1">
                <a:solidFill>
                  <a:srgbClr val="212121"/>
                </a:solidFill>
                <a:effectLst/>
                <a:latin typeface="Roboto" panose="02000000000000000000" pitchFamily="2" charset="0"/>
              </a:rPr>
              <a:t>df.head</a:t>
            </a:r>
            <a:r>
              <a:rPr lang="en-US" b="0" i="0" dirty="0">
                <a:solidFill>
                  <a:srgbClr val="212121"/>
                </a:solidFill>
                <a:effectLst/>
                <a:latin typeface="Roboto" panose="02000000000000000000" pitchFamily="2" charset="0"/>
              </a:rPr>
              <a:t>, df.info and </a:t>
            </a:r>
            <a:r>
              <a:rPr lang="en-US" b="0" i="0" dirty="0" err="1">
                <a:solidFill>
                  <a:srgbClr val="212121"/>
                </a:solidFill>
                <a:effectLst/>
                <a:latin typeface="Roboto" panose="02000000000000000000" pitchFamily="2" charset="0"/>
              </a:rPr>
              <a:t>df.describe</a:t>
            </a:r>
            <a:endParaRPr lang="en-US" b="0" i="0" dirty="0">
              <a:solidFill>
                <a:srgbClr val="212121"/>
              </a:solidFill>
              <a:effectLst/>
              <a:latin typeface="Roboto" panose="02000000000000000000" pitchFamily="2" charset="0"/>
            </a:endParaRPr>
          </a:p>
          <a:p>
            <a:pPr algn="l">
              <a:buFont typeface="Arial" panose="020B0604020202020204" pitchFamily="34" charset="0"/>
              <a:buChar char="•"/>
            </a:pPr>
            <a:r>
              <a:rPr lang="en-US" b="0" i="0" dirty="0">
                <a:solidFill>
                  <a:srgbClr val="212121"/>
                </a:solidFill>
                <a:effectLst/>
                <a:latin typeface="Roboto" panose="02000000000000000000" pitchFamily="2" charset="0"/>
              </a:rPr>
              <a:t>Analyze the type of variables   </a:t>
            </a:r>
          </a:p>
          <a:p>
            <a:pPr algn="l">
              <a:buFont typeface="Arial" panose="020B0604020202020204" pitchFamily="34" charset="0"/>
              <a:buChar char="•"/>
            </a:pPr>
            <a:r>
              <a:rPr lang="en-US" b="0" i="0" dirty="0">
                <a:solidFill>
                  <a:srgbClr val="212121"/>
                </a:solidFill>
                <a:effectLst/>
                <a:latin typeface="Roboto" panose="02000000000000000000" pitchFamily="2" charset="0"/>
              </a:rPr>
              <a:t>Check for Missing Values</a:t>
            </a:r>
          </a:p>
          <a:p>
            <a:pPr algn="l">
              <a:buFont typeface="Arial" panose="020B0604020202020204" pitchFamily="34" charset="0"/>
              <a:buChar char="•"/>
            </a:pPr>
            <a:r>
              <a:rPr lang="en-US" b="0" i="0" dirty="0">
                <a:solidFill>
                  <a:srgbClr val="212121"/>
                </a:solidFill>
                <a:effectLst/>
                <a:latin typeface="Roboto" panose="02000000000000000000" pitchFamily="2" charset="0"/>
              </a:rPr>
              <a:t>Check for Duplicates</a:t>
            </a:r>
          </a:p>
          <a:p>
            <a:pPr algn="l">
              <a:buFont typeface="Arial" panose="020B0604020202020204" pitchFamily="34" charset="0"/>
              <a:buChar char="•"/>
            </a:pPr>
            <a:r>
              <a:rPr lang="en-US" b="0" i="0" dirty="0">
                <a:solidFill>
                  <a:srgbClr val="212121"/>
                </a:solidFill>
                <a:effectLst/>
                <a:latin typeface="Roboto" panose="02000000000000000000" pitchFamily="2" charset="0"/>
              </a:rPr>
              <a:t>Check for Outliers</a:t>
            </a:r>
          </a:p>
          <a:p>
            <a:endParaRPr lang="en-IN" dirty="0">
              <a:solidFill>
                <a:srgbClr val="FF0000"/>
              </a:solidFill>
            </a:endParaRPr>
          </a:p>
        </p:txBody>
      </p:sp>
      <p:sp>
        <p:nvSpPr>
          <p:cNvPr id="5" name="Rectangle 2">
            <a:extLst>
              <a:ext uri="{FF2B5EF4-FFF2-40B4-BE49-F238E27FC236}">
                <a16:creationId xmlns:a16="http://schemas.microsoft.com/office/drawing/2014/main" id="{FEE162B6-5BFC-5CAF-63C8-FD987FB57994}"/>
              </a:ext>
            </a:extLst>
          </p:cNvPr>
          <p:cNvSpPr>
            <a:spLocks noChangeArrowheads="1"/>
          </p:cNvSpPr>
          <p:nvPr/>
        </p:nvSpPr>
        <p:spPr bwMode="auto">
          <a:xfrm>
            <a:off x="5133976" y="2459146"/>
            <a:ext cx="2428874" cy="9233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b="1" dirty="0">
                <a:solidFill>
                  <a:schemeClr val="accent4">
                    <a:lumMod val="50000"/>
                  </a:schemeClr>
                </a:solidFill>
                <a:latin typeface="+mj-lt"/>
              </a:rPr>
              <a:t>Observation No: 1</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b="1" dirty="0">
                <a:solidFill>
                  <a:schemeClr val="accent4">
                    <a:lumMod val="50000"/>
                  </a:schemeClr>
                </a:solidFill>
                <a:latin typeface="+mj-lt"/>
              </a:rPr>
              <a:t>d</a:t>
            </a:r>
            <a:r>
              <a:rPr kumimoji="0" lang="en-US" altLang="en-US" sz="1200" b="1" i="0" u="none" strike="noStrike" cap="none" normalizeH="0" baseline="0" dirty="0">
                <a:ln>
                  <a:noFill/>
                </a:ln>
                <a:solidFill>
                  <a:schemeClr val="accent4">
                    <a:lumMod val="50000"/>
                  </a:schemeClr>
                </a:solidFill>
                <a:effectLst/>
                <a:latin typeface="+mj-lt"/>
              </a:rPr>
              <a:t>f.info()</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err="1">
                <a:ln>
                  <a:noFill/>
                </a:ln>
                <a:solidFill>
                  <a:schemeClr val="accent4">
                    <a:lumMod val="50000"/>
                  </a:schemeClr>
                </a:solidFill>
                <a:effectLst/>
                <a:latin typeface="+mj-lt"/>
              </a:rPr>
              <a:t>dtypes</a:t>
            </a:r>
            <a:r>
              <a:rPr kumimoji="0" lang="en-US" altLang="en-US" sz="1200" b="1" i="0" u="none" strike="noStrike" cap="none" normalizeH="0" baseline="0" dirty="0">
                <a:ln>
                  <a:noFill/>
                </a:ln>
                <a:solidFill>
                  <a:schemeClr val="accent4">
                    <a:lumMod val="50000"/>
                  </a:schemeClr>
                </a:solidFill>
                <a:effectLst/>
                <a:latin typeface="+mj-lt"/>
              </a:rPr>
              <a:t>: float64(93), int64(2) memory usage: 4.9 MB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accent4">
                    <a:lumMod val="50000"/>
                  </a:schemeClr>
                </a:solidFill>
                <a:effectLst/>
                <a:latin typeface="+mj-lt"/>
              </a:rPr>
              <a:t>float64 93 int64 2 </a:t>
            </a:r>
            <a:r>
              <a:rPr kumimoji="0" lang="en-US" altLang="en-US" sz="1200" b="1" i="0" u="none" strike="noStrike" cap="none" normalizeH="0" baseline="0" dirty="0" err="1">
                <a:ln>
                  <a:noFill/>
                </a:ln>
                <a:solidFill>
                  <a:schemeClr val="accent4">
                    <a:lumMod val="50000"/>
                  </a:schemeClr>
                </a:solidFill>
                <a:effectLst/>
                <a:latin typeface="+mj-lt"/>
              </a:rPr>
              <a:t>dtype</a:t>
            </a:r>
            <a:r>
              <a:rPr kumimoji="0" lang="en-US" altLang="en-US" sz="1200" b="1" i="0" u="none" strike="noStrike" cap="none" normalizeH="0" baseline="0" dirty="0">
                <a:ln>
                  <a:noFill/>
                </a:ln>
                <a:solidFill>
                  <a:schemeClr val="accent4">
                    <a:lumMod val="50000"/>
                  </a:schemeClr>
                </a:solidFill>
                <a:effectLst/>
                <a:latin typeface="+mj-lt"/>
              </a:rPr>
              <a:t>: int64</a:t>
            </a:r>
          </a:p>
        </p:txBody>
      </p:sp>
      <p:pic>
        <p:nvPicPr>
          <p:cNvPr id="7" name="Picture 6">
            <a:extLst>
              <a:ext uri="{FF2B5EF4-FFF2-40B4-BE49-F238E27FC236}">
                <a16:creationId xmlns:a16="http://schemas.microsoft.com/office/drawing/2014/main" id="{A270B588-C930-623A-C17E-40D034BA25B1}"/>
              </a:ext>
            </a:extLst>
          </p:cNvPr>
          <p:cNvPicPr>
            <a:picLocks noChangeAspect="1"/>
          </p:cNvPicPr>
          <p:nvPr/>
        </p:nvPicPr>
        <p:blipFill>
          <a:blip r:embed="rId2"/>
          <a:stretch>
            <a:fillRect/>
          </a:stretch>
        </p:blipFill>
        <p:spPr>
          <a:xfrm>
            <a:off x="6653213" y="3551725"/>
            <a:ext cx="5039637" cy="2820501"/>
          </a:xfrm>
          <a:prstGeom prst="rect">
            <a:avLst/>
          </a:prstGeom>
        </p:spPr>
      </p:pic>
    </p:spTree>
    <p:extLst>
      <p:ext uri="{BB962C8B-B14F-4D97-AF65-F5344CB8AC3E}">
        <p14:creationId xmlns:p14="http://schemas.microsoft.com/office/powerpoint/2010/main" val="701962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55185-F5A0-468F-66FE-F74EC999696A}"/>
              </a:ext>
            </a:extLst>
          </p:cNvPr>
          <p:cNvSpPr>
            <a:spLocks noGrp="1"/>
          </p:cNvSpPr>
          <p:nvPr>
            <p:ph type="title"/>
          </p:nvPr>
        </p:nvSpPr>
        <p:spPr/>
        <p:txBody>
          <a:bodyPr anchor="ctr"/>
          <a:lstStyle/>
          <a:p>
            <a:r>
              <a:rPr lang="en-IN" dirty="0">
                <a:latin typeface="Montserrat SemiBold" panose="00000700000000000000" pitchFamily="2" charset="0"/>
              </a:rPr>
              <a:t>Data Preparation</a:t>
            </a:r>
          </a:p>
        </p:txBody>
      </p:sp>
      <p:sp>
        <p:nvSpPr>
          <p:cNvPr id="3" name="Text Placeholder 2">
            <a:extLst>
              <a:ext uri="{FF2B5EF4-FFF2-40B4-BE49-F238E27FC236}">
                <a16:creationId xmlns:a16="http://schemas.microsoft.com/office/drawing/2014/main" id="{72984986-0752-7FD2-B957-7F575C93BD43}"/>
              </a:ext>
            </a:extLst>
          </p:cNvPr>
          <p:cNvSpPr>
            <a:spLocks noGrp="1"/>
          </p:cNvSpPr>
          <p:nvPr>
            <p:ph type="body" idx="1"/>
          </p:nvPr>
        </p:nvSpPr>
        <p:spPr/>
        <p:txBody>
          <a:bodyPr/>
          <a:lstStyle/>
          <a:p>
            <a:pPr>
              <a:buFont typeface="Wingdings" panose="05000000000000000000" pitchFamily="2" charset="2"/>
              <a:buChar char="q"/>
            </a:pPr>
            <a:r>
              <a:rPr lang="en-US" b="0" dirty="0" err="1">
                <a:solidFill>
                  <a:srgbClr val="000000"/>
                </a:solidFill>
                <a:effectLst/>
                <a:latin typeface="Courier New" panose="02070309020205020404" pitchFamily="49" charset="0"/>
              </a:rPr>
              <a:t>df.duplicated</a:t>
            </a:r>
            <a:r>
              <a:rPr lang="en-US" b="0" dirty="0">
                <a:solidFill>
                  <a:srgbClr val="000000"/>
                </a:solidFill>
                <a:effectLst/>
                <a:latin typeface="Courier New" panose="02070309020205020404" pitchFamily="49" charset="0"/>
              </a:rPr>
              <a:t>(keep=</a:t>
            </a:r>
            <a:r>
              <a:rPr lang="en-US" b="0" dirty="0">
                <a:solidFill>
                  <a:srgbClr val="0000FF"/>
                </a:solidFill>
                <a:effectLst/>
                <a:latin typeface="Courier New" panose="02070309020205020404" pitchFamily="49" charset="0"/>
              </a:rPr>
              <a:t>False</a:t>
            </a:r>
            <a:r>
              <a:rPr lang="en-US" b="0" dirty="0">
                <a:solidFill>
                  <a:srgbClr val="000000"/>
                </a:solidFill>
                <a:effectLst/>
                <a:latin typeface="Courier New" panose="02070309020205020404" pitchFamily="49" charset="0"/>
              </a:rPr>
              <a:t>).</a:t>
            </a:r>
            <a:r>
              <a:rPr lang="en-US" b="0" dirty="0">
                <a:solidFill>
                  <a:srgbClr val="795E26"/>
                </a:solidFill>
                <a:effectLst/>
                <a:latin typeface="Courier New" panose="02070309020205020404" pitchFamily="49" charset="0"/>
              </a:rPr>
              <a:t>sum</a:t>
            </a:r>
            <a:r>
              <a:rPr lang="en-US" b="0" dirty="0">
                <a:solidFill>
                  <a:srgbClr val="000000"/>
                </a:solidFill>
                <a:effectLst/>
                <a:latin typeface="Courier New" panose="02070309020205020404" pitchFamily="49" charset="0"/>
              </a:rPr>
              <a:t>() =0</a:t>
            </a:r>
          </a:p>
          <a:p>
            <a:r>
              <a:rPr lang="en-US" b="1" dirty="0">
                <a:solidFill>
                  <a:srgbClr val="000000"/>
                </a:solidFill>
                <a:latin typeface="Courier New" panose="02070309020205020404" pitchFamily="49" charset="0"/>
              </a:rPr>
              <a:t>No Missing And Duplicate Values Present </a:t>
            </a:r>
          </a:p>
          <a:p>
            <a:pPr>
              <a:buFont typeface="Wingdings" panose="05000000000000000000" pitchFamily="2" charset="2"/>
              <a:buChar char="q"/>
            </a:pPr>
            <a:r>
              <a:rPr lang="en-US" b="1" dirty="0">
                <a:solidFill>
                  <a:srgbClr val="000000"/>
                </a:solidFill>
                <a:latin typeface="Courier New" panose="02070309020205020404" pitchFamily="49" charset="0"/>
              </a:rPr>
              <a:t>EDA</a:t>
            </a:r>
          </a:p>
          <a:p>
            <a:pPr>
              <a:buFont typeface="Wingdings" panose="05000000000000000000" pitchFamily="2" charset="2"/>
              <a:buChar char="q"/>
            </a:pPr>
            <a:endParaRPr lang="en-US" b="1" dirty="0">
              <a:solidFill>
                <a:srgbClr val="000000"/>
              </a:solidFill>
              <a:effectLst/>
              <a:latin typeface="Courier New" panose="02070309020205020404" pitchFamily="49" charset="0"/>
            </a:endParaRPr>
          </a:p>
          <a:p>
            <a:endParaRPr lang="en-IN" dirty="0"/>
          </a:p>
        </p:txBody>
      </p:sp>
    </p:spTree>
    <p:extLst>
      <p:ext uri="{BB962C8B-B14F-4D97-AF65-F5344CB8AC3E}">
        <p14:creationId xmlns:p14="http://schemas.microsoft.com/office/powerpoint/2010/main" val="1936763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352CF-884E-79CA-3106-2F054C3A3C57}"/>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5FB7CA91-DB49-C3B8-D90E-DE9A05B0599F}"/>
              </a:ext>
            </a:extLst>
          </p:cNvPr>
          <p:cNvSpPr>
            <a:spLocks noGrp="1"/>
          </p:cNvSpPr>
          <p:nvPr>
            <p:ph type="body" idx="1"/>
          </p:nvPr>
        </p:nvSpPr>
        <p:spPr/>
        <p:txBody>
          <a:bodyPr/>
          <a:lstStyle/>
          <a:p>
            <a:endParaRPr lang="en-IN"/>
          </a:p>
        </p:txBody>
      </p:sp>
      <p:pic>
        <p:nvPicPr>
          <p:cNvPr id="4" name="Picture 3">
            <a:extLst>
              <a:ext uri="{FF2B5EF4-FFF2-40B4-BE49-F238E27FC236}">
                <a16:creationId xmlns:a16="http://schemas.microsoft.com/office/drawing/2014/main" id="{2EBBA1B6-7CFB-06B4-0A26-E346F31775ED}"/>
              </a:ext>
            </a:extLst>
          </p:cNvPr>
          <p:cNvPicPr>
            <a:picLocks noChangeAspect="1"/>
          </p:cNvPicPr>
          <p:nvPr/>
        </p:nvPicPr>
        <p:blipFill>
          <a:blip r:embed="rId2"/>
          <a:stretch>
            <a:fillRect/>
          </a:stretch>
        </p:blipFill>
        <p:spPr>
          <a:xfrm>
            <a:off x="190500" y="104774"/>
            <a:ext cx="11811000" cy="6362701"/>
          </a:xfrm>
          <a:prstGeom prst="rect">
            <a:avLst/>
          </a:prstGeom>
        </p:spPr>
      </p:pic>
    </p:spTree>
    <p:extLst>
      <p:ext uri="{BB962C8B-B14F-4D97-AF65-F5344CB8AC3E}">
        <p14:creationId xmlns:p14="http://schemas.microsoft.com/office/powerpoint/2010/main" val="3983999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23D93-2601-8DEF-2CB0-429BCE80A29D}"/>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D0AD5053-C297-884A-0249-5F9FD7DC9B93}"/>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BC16A672-C145-E5DD-9F02-CB9AFFCCCE96}"/>
              </a:ext>
            </a:extLst>
          </p:cNvPr>
          <p:cNvPicPr>
            <a:picLocks noChangeAspect="1"/>
          </p:cNvPicPr>
          <p:nvPr/>
        </p:nvPicPr>
        <p:blipFill>
          <a:blip r:embed="rId2"/>
          <a:stretch>
            <a:fillRect/>
          </a:stretch>
        </p:blipFill>
        <p:spPr>
          <a:xfrm>
            <a:off x="381000" y="286603"/>
            <a:ext cx="11544300" cy="6104672"/>
          </a:xfrm>
          <a:prstGeom prst="rect">
            <a:avLst/>
          </a:prstGeom>
        </p:spPr>
      </p:pic>
    </p:spTree>
    <p:extLst>
      <p:ext uri="{BB962C8B-B14F-4D97-AF65-F5344CB8AC3E}">
        <p14:creationId xmlns:p14="http://schemas.microsoft.com/office/powerpoint/2010/main" val="3267266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2A6D4-FE17-D65B-374D-04AE196B6BC3}"/>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31D0B95B-9454-E91D-E2A3-C840A075313A}"/>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6ED4153E-B24F-3BC2-F4BD-1B4688566168}"/>
              </a:ext>
            </a:extLst>
          </p:cNvPr>
          <p:cNvPicPr>
            <a:picLocks noChangeAspect="1"/>
          </p:cNvPicPr>
          <p:nvPr/>
        </p:nvPicPr>
        <p:blipFill>
          <a:blip r:embed="rId2"/>
          <a:stretch>
            <a:fillRect/>
          </a:stretch>
        </p:blipFill>
        <p:spPr>
          <a:xfrm>
            <a:off x="85725" y="0"/>
            <a:ext cx="11915775" cy="6858000"/>
          </a:xfrm>
          <a:prstGeom prst="rect">
            <a:avLst/>
          </a:prstGeom>
        </p:spPr>
      </p:pic>
    </p:spTree>
    <p:extLst>
      <p:ext uri="{BB962C8B-B14F-4D97-AF65-F5344CB8AC3E}">
        <p14:creationId xmlns:p14="http://schemas.microsoft.com/office/powerpoint/2010/main" val="12787775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877FC-215D-7C66-A9AB-825D86953162}"/>
              </a:ext>
            </a:extLst>
          </p:cNvPr>
          <p:cNvSpPr>
            <a:spLocks noGrp="1"/>
          </p:cNvSpPr>
          <p:nvPr>
            <p:ph type="title"/>
          </p:nvPr>
        </p:nvSpPr>
        <p:spPr>
          <a:xfrm>
            <a:off x="1011555" y="26944"/>
            <a:ext cx="4484370" cy="1450757"/>
          </a:xfrm>
        </p:spPr>
        <p:txBody>
          <a:bodyPr/>
          <a:lstStyle/>
          <a:p>
            <a:r>
              <a:rPr lang="en-IN" sz="4400" dirty="0">
                <a:latin typeface="Montserrat SemiBold" panose="00000700000000000000" pitchFamily="2" charset="0"/>
              </a:rPr>
              <a:t>Feature Selection </a:t>
            </a:r>
          </a:p>
        </p:txBody>
      </p:sp>
      <p:sp>
        <p:nvSpPr>
          <p:cNvPr id="3" name="Text Placeholder 2">
            <a:extLst>
              <a:ext uri="{FF2B5EF4-FFF2-40B4-BE49-F238E27FC236}">
                <a16:creationId xmlns:a16="http://schemas.microsoft.com/office/drawing/2014/main" id="{EB212ADD-CF4A-CA43-98C5-9492207EC138}"/>
              </a:ext>
            </a:extLst>
          </p:cNvPr>
          <p:cNvSpPr>
            <a:spLocks noGrp="1"/>
          </p:cNvSpPr>
          <p:nvPr>
            <p:ph type="body" idx="1"/>
          </p:nvPr>
        </p:nvSpPr>
        <p:spPr>
          <a:xfrm>
            <a:off x="967063" y="1512821"/>
            <a:ext cx="10058400" cy="4023360"/>
          </a:xfrm>
        </p:spPr>
        <p:txBody>
          <a:bodyPr/>
          <a:lstStyle/>
          <a:p>
            <a:pPr>
              <a:buFont typeface="Wingdings" panose="05000000000000000000" pitchFamily="2" charset="2"/>
              <a:buChar char="q"/>
            </a:pPr>
            <a:r>
              <a:rPr lang="en-IN" dirty="0"/>
              <a:t>Model Based Feature Selection</a:t>
            </a:r>
          </a:p>
          <a:p>
            <a:pPr lvl="1">
              <a:buFont typeface="Wingdings" panose="05000000000000000000" pitchFamily="2" charset="2"/>
              <a:buChar char="q"/>
            </a:pPr>
            <a:r>
              <a:rPr lang="en-IN" dirty="0"/>
              <a:t>Correlation Model</a:t>
            </a:r>
          </a:p>
          <a:p>
            <a:pPr lvl="1">
              <a:buFont typeface="Wingdings" panose="05000000000000000000" pitchFamily="2" charset="2"/>
              <a:buChar char="q"/>
            </a:pPr>
            <a:r>
              <a:rPr lang="en-IN" dirty="0"/>
              <a:t>Random Forest Classifier</a:t>
            </a:r>
          </a:p>
          <a:p>
            <a:pPr lvl="1">
              <a:buFont typeface="Wingdings" panose="05000000000000000000" pitchFamily="2" charset="2"/>
              <a:buChar char="q"/>
            </a:pPr>
            <a:r>
              <a:rPr lang="en-IN" dirty="0"/>
              <a:t>Decision Tree Classifier</a:t>
            </a:r>
          </a:p>
          <a:p>
            <a:pPr lvl="1">
              <a:buFont typeface="Wingdings" panose="05000000000000000000" pitchFamily="2" charset="2"/>
              <a:buChar char="q"/>
            </a:pPr>
            <a:r>
              <a:rPr lang="en-IN" dirty="0"/>
              <a:t>Annona f-test</a:t>
            </a:r>
          </a:p>
          <a:p>
            <a:pPr>
              <a:buFont typeface="Wingdings" panose="05000000000000000000" pitchFamily="2" charset="2"/>
              <a:buChar char="q"/>
            </a:pPr>
            <a:r>
              <a:rPr lang="en-IN" dirty="0"/>
              <a:t>Feature Scaling not required</a:t>
            </a:r>
          </a:p>
          <a:p>
            <a:pPr lvl="1">
              <a:buFont typeface="Wingdings" panose="05000000000000000000" pitchFamily="2" charset="2"/>
              <a:buChar char="q"/>
            </a:pPr>
            <a:endParaRPr lang="en-IN" dirty="0"/>
          </a:p>
        </p:txBody>
      </p:sp>
      <p:pic>
        <p:nvPicPr>
          <p:cNvPr id="5" name="Picture 4">
            <a:extLst>
              <a:ext uri="{FF2B5EF4-FFF2-40B4-BE49-F238E27FC236}">
                <a16:creationId xmlns:a16="http://schemas.microsoft.com/office/drawing/2014/main" id="{89FBB8DC-CF84-A4BD-D25A-9C657BA6C99E}"/>
              </a:ext>
            </a:extLst>
          </p:cNvPr>
          <p:cNvPicPr>
            <a:picLocks noChangeAspect="1"/>
          </p:cNvPicPr>
          <p:nvPr/>
        </p:nvPicPr>
        <p:blipFill>
          <a:blip r:embed="rId2"/>
          <a:stretch>
            <a:fillRect/>
          </a:stretch>
        </p:blipFill>
        <p:spPr>
          <a:xfrm>
            <a:off x="5495925" y="316135"/>
            <a:ext cx="6838713" cy="3059197"/>
          </a:xfrm>
          <a:prstGeom prst="rect">
            <a:avLst/>
          </a:prstGeom>
        </p:spPr>
      </p:pic>
      <p:pic>
        <p:nvPicPr>
          <p:cNvPr id="7" name="Picture 6">
            <a:extLst>
              <a:ext uri="{FF2B5EF4-FFF2-40B4-BE49-F238E27FC236}">
                <a16:creationId xmlns:a16="http://schemas.microsoft.com/office/drawing/2014/main" id="{2FC9FB52-BDCA-2A8C-9E0C-06F49778DB38}"/>
              </a:ext>
            </a:extLst>
          </p:cNvPr>
          <p:cNvPicPr>
            <a:picLocks noChangeAspect="1"/>
          </p:cNvPicPr>
          <p:nvPr/>
        </p:nvPicPr>
        <p:blipFill>
          <a:blip r:embed="rId3"/>
          <a:stretch>
            <a:fillRect/>
          </a:stretch>
        </p:blipFill>
        <p:spPr>
          <a:xfrm>
            <a:off x="5191366" y="3375332"/>
            <a:ext cx="7447829" cy="2938739"/>
          </a:xfrm>
          <a:prstGeom prst="rect">
            <a:avLst/>
          </a:prstGeom>
        </p:spPr>
      </p:pic>
      <p:pic>
        <p:nvPicPr>
          <p:cNvPr id="9" name="Picture 8">
            <a:extLst>
              <a:ext uri="{FF2B5EF4-FFF2-40B4-BE49-F238E27FC236}">
                <a16:creationId xmlns:a16="http://schemas.microsoft.com/office/drawing/2014/main" id="{5B949252-A9E5-6C8F-2044-2C9A7E8A92A7}"/>
              </a:ext>
            </a:extLst>
          </p:cNvPr>
          <p:cNvPicPr>
            <a:picLocks noChangeAspect="1"/>
          </p:cNvPicPr>
          <p:nvPr/>
        </p:nvPicPr>
        <p:blipFill>
          <a:blip r:embed="rId4"/>
          <a:stretch>
            <a:fillRect/>
          </a:stretch>
        </p:blipFill>
        <p:spPr>
          <a:xfrm>
            <a:off x="0" y="3638550"/>
            <a:ext cx="5691704" cy="2713504"/>
          </a:xfrm>
          <a:prstGeom prst="rect">
            <a:avLst/>
          </a:prstGeom>
        </p:spPr>
      </p:pic>
    </p:spTree>
    <p:extLst>
      <p:ext uri="{BB962C8B-B14F-4D97-AF65-F5344CB8AC3E}">
        <p14:creationId xmlns:p14="http://schemas.microsoft.com/office/powerpoint/2010/main" val="18325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5"/>
        <p:cNvGrpSpPr/>
        <p:nvPr/>
      </p:nvGrpSpPr>
      <p:grpSpPr>
        <a:xfrm>
          <a:off x="0" y="0"/>
          <a:ext cx="0" cy="0"/>
          <a:chOff x="0" y="0"/>
          <a:chExt cx="0" cy="0"/>
        </a:xfrm>
      </p:grpSpPr>
      <p:sp>
        <p:nvSpPr>
          <p:cNvPr id="116" name="Google Shape;116;p2"/>
          <p:cNvSpPr txBox="1"/>
          <p:nvPr/>
        </p:nvSpPr>
        <p:spPr>
          <a:xfrm>
            <a:off x="998450" y="357115"/>
            <a:ext cx="11439000" cy="969900"/>
          </a:xfrm>
          <a:prstGeom prst="rect">
            <a:avLst/>
          </a:prstGeom>
          <a:noFill/>
          <a:ln>
            <a:noFill/>
          </a:ln>
        </p:spPr>
        <p:txBody>
          <a:bodyPr spcFirstLastPara="1" wrap="square" lIns="23000" tIns="23000" rIns="23000" bIns="23000" anchor="ctr" anchorCtr="0">
            <a:noAutofit/>
          </a:bodyPr>
          <a:lstStyle/>
          <a:p>
            <a:pPr marL="0" marR="0" lvl="0" indent="0" algn="l" rtl="0">
              <a:lnSpc>
                <a:spcPct val="100000"/>
              </a:lnSpc>
              <a:spcBef>
                <a:spcPts val="0"/>
              </a:spcBef>
              <a:spcAft>
                <a:spcPts val="0"/>
              </a:spcAft>
              <a:buClr>
                <a:srgbClr val="000000"/>
              </a:buClr>
              <a:buSzPts val="3300"/>
              <a:buFont typeface="Montserrat"/>
              <a:buNone/>
            </a:pPr>
            <a:r>
              <a:rPr lang="en-US" sz="4800" dirty="0">
                <a:solidFill>
                  <a:srgbClr val="3F3F3F"/>
                </a:solidFill>
                <a:latin typeface="Montserrat SemiBold" panose="00000700000000000000" pitchFamily="2" charset="0"/>
                <a:ea typeface="Calibri"/>
                <a:cs typeface="Calibri"/>
                <a:sym typeface="Montserrat"/>
              </a:rPr>
              <a:t>Agenda</a:t>
            </a:r>
            <a:endParaRPr sz="4800" dirty="0">
              <a:solidFill>
                <a:srgbClr val="3F3F3F"/>
              </a:solidFill>
              <a:latin typeface="Montserrat SemiBold" panose="00000700000000000000" pitchFamily="2" charset="0"/>
              <a:ea typeface="Calibri"/>
              <a:cs typeface="Calibri"/>
              <a:sym typeface="Montserrat"/>
            </a:endParaRPr>
          </a:p>
        </p:txBody>
      </p:sp>
      <p:sp>
        <p:nvSpPr>
          <p:cNvPr id="117" name="Google Shape;117;p2"/>
          <p:cNvSpPr txBox="1"/>
          <p:nvPr/>
        </p:nvSpPr>
        <p:spPr>
          <a:xfrm>
            <a:off x="998450" y="1926125"/>
            <a:ext cx="8439600" cy="4297200"/>
          </a:xfrm>
          <a:prstGeom prst="rect">
            <a:avLst/>
          </a:prstGeom>
          <a:noFill/>
          <a:ln>
            <a:noFill/>
          </a:ln>
        </p:spPr>
        <p:txBody>
          <a:bodyPr spcFirstLastPara="1" wrap="square" lIns="38525" tIns="38525" rIns="38525" bIns="38525" anchor="t" anchorCtr="0">
            <a:noAutofit/>
          </a:bodyPr>
          <a:lstStyle/>
          <a:p>
            <a:pPr marL="457200" marR="0" lvl="0" indent="-349250" algn="l" rtl="0">
              <a:lnSpc>
                <a:spcPct val="150000"/>
              </a:lnSpc>
              <a:spcBef>
                <a:spcPts val="0"/>
              </a:spcBef>
              <a:spcAft>
                <a:spcPts val="0"/>
              </a:spcAft>
              <a:buClr>
                <a:schemeClr val="dk1"/>
              </a:buClr>
              <a:buSzPts val="1900"/>
              <a:buFont typeface="Arial"/>
              <a:buAutoNum type="arabicPeriod"/>
            </a:pPr>
            <a:r>
              <a:rPr lang="en-US" sz="1900" b="1" dirty="0">
                <a:solidFill>
                  <a:schemeClr val="dk1"/>
                </a:solidFill>
                <a:latin typeface="Cambria" panose="02040503050406030204" pitchFamily="18" charset="0"/>
                <a:ea typeface="Cambria" panose="02040503050406030204" pitchFamily="18" charset="0"/>
              </a:rPr>
              <a:t>Problem statement </a:t>
            </a:r>
            <a:endParaRPr sz="1900" b="1" dirty="0">
              <a:solidFill>
                <a:schemeClr val="dk1"/>
              </a:solidFill>
              <a:latin typeface="Cambria" panose="02040503050406030204" pitchFamily="18" charset="0"/>
              <a:ea typeface="Cambria" panose="02040503050406030204" pitchFamily="18" charset="0"/>
            </a:endParaRPr>
          </a:p>
          <a:p>
            <a:pPr marL="457200" marR="0" lvl="0" indent="-349250" algn="l" rtl="0">
              <a:lnSpc>
                <a:spcPct val="150000"/>
              </a:lnSpc>
              <a:spcBef>
                <a:spcPts val="0"/>
              </a:spcBef>
              <a:spcAft>
                <a:spcPts val="0"/>
              </a:spcAft>
              <a:buClr>
                <a:schemeClr val="dk1"/>
              </a:buClr>
              <a:buSzPts val="1900"/>
              <a:buAutoNum type="arabicPeriod"/>
            </a:pPr>
            <a:r>
              <a:rPr lang="en-US" sz="1900" b="1" dirty="0">
                <a:solidFill>
                  <a:schemeClr val="dk1"/>
                </a:solidFill>
                <a:latin typeface="Cambria" panose="02040503050406030204" pitchFamily="18" charset="0"/>
                <a:ea typeface="Cambria" panose="02040503050406030204" pitchFamily="18" charset="0"/>
              </a:rPr>
              <a:t>Project workflow and pipeline</a:t>
            </a:r>
            <a:endParaRPr sz="1900" b="1" dirty="0">
              <a:solidFill>
                <a:schemeClr val="dk1"/>
              </a:solidFill>
              <a:latin typeface="Cambria" panose="02040503050406030204" pitchFamily="18" charset="0"/>
              <a:ea typeface="Cambria" panose="02040503050406030204" pitchFamily="18" charset="0"/>
            </a:endParaRPr>
          </a:p>
          <a:p>
            <a:pPr marL="457200" marR="0" lvl="0" indent="-349250" algn="l" rtl="0">
              <a:lnSpc>
                <a:spcPct val="150000"/>
              </a:lnSpc>
              <a:spcBef>
                <a:spcPts val="0"/>
              </a:spcBef>
              <a:spcAft>
                <a:spcPts val="0"/>
              </a:spcAft>
              <a:buClr>
                <a:schemeClr val="dk1"/>
              </a:buClr>
              <a:buSzPts val="1900"/>
              <a:buAutoNum type="arabicPeriod"/>
            </a:pPr>
            <a:r>
              <a:rPr lang="en-US" sz="1900" b="1" dirty="0">
                <a:solidFill>
                  <a:schemeClr val="dk1"/>
                </a:solidFill>
                <a:latin typeface="Cambria" panose="02040503050406030204" pitchFamily="18" charset="0"/>
                <a:ea typeface="Cambria" panose="02040503050406030204" pitchFamily="18" charset="0"/>
              </a:rPr>
              <a:t>Data Collection Phase</a:t>
            </a:r>
            <a:endParaRPr sz="1900" b="1" dirty="0">
              <a:solidFill>
                <a:schemeClr val="dk1"/>
              </a:solidFill>
              <a:latin typeface="Cambria" panose="02040503050406030204" pitchFamily="18" charset="0"/>
              <a:ea typeface="Cambria" panose="02040503050406030204" pitchFamily="18" charset="0"/>
            </a:endParaRPr>
          </a:p>
          <a:p>
            <a:pPr marL="457200" marR="0" lvl="0" indent="-349250" algn="l" rtl="0">
              <a:lnSpc>
                <a:spcPct val="150000"/>
              </a:lnSpc>
              <a:spcBef>
                <a:spcPts val="0"/>
              </a:spcBef>
              <a:spcAft>
                <a:spcPts val="0"/>
              </a:spcAft>
              <a:buClr>
                <a:schemeClr val="dk1"/>
              </a:buClr>
              <a:buSzPts val="1900"/>
              <a:buAutoNum type="arabicPeriod"/>
            </a:pPr>
            <a:r>
              <a:rPr lang="en-US" sz="1900" b="1" dirty="0">
                <a:solidFill>
                  <a:schemeClr val="dk1"/>
                </a:solidFill>
                <a:latin typeface="Cambria" panose="02040503050406030204" pitchFamily="18" charset="0"/>
                <a:ea typeface="Cambria" panose="02040503050406030204" pitchFamily="18" charset="0"/>
              </a:rPr>
              <a:t>Modelling Phase</a:t>
            </a:r>
            <a:endParaRPr sz="1900" b="1" dirty="0">
              <a:solidFill>
                <a:schemeClr val="dk1"/>
              </a:solidFill>
              <a:latin typeface="Cambria" panose="02040503050406030204" pitchFamily="18" charset="0"/>
              <a:ea typeface="Cambria" panose="02040503050406030204" pitchFamily="18" charset="0"/>
            </a:endParaRPr>
          </a:p>
          <a:p>
            <a:pPr marL="457200" marR="0" lvl="0" indent="-349250" algn="l" rtl="0">
              <a:lnSpc>
                <a:spcPct val="150000"/>
              </a:lnSpc>
              <a:spcBef>
                <a:spcPts val="0"/>
              </a:spcBef>
              <a:spcAft>
                <a:spcPts val="0"/>
              </a:spcAft>
              <a:buClr>
                <a:schemeClr val="dk1"/>
              </a:buClr>
              <a:buSzPts val="1900"/>
              <a:buAutoNum type="arabicPeriod"/>
            </a:pPr>
            <a:r>
              <a:rPr lang="en-US" sz="1900" b="1" dirty="0">
                <a:solidFill>
                  <a:schemeClr val="dk1"/>
                </a:solidFill>
                <a:latin typeface="Cambria" panose="02040503050406030204" pitchFamily="18" charset="0"/>
                <a:ea typeface="Cambria" panose="02040503050406030204" pitchFamily="18" charset="0"/>
              </a:rPr>
              <a:t>Deployment Phase</a:t>
            </a:r>
            <a:endParaRPr sz="1900" b="1" dirty="0">
              <a:solidFill>
                <a:schemeClr val="dk1"/>
              </a:solidFill>
              <a:latin typeface="Cambria" panose="02040503050406030204" pitchFamily="18" charset="0"/>
              <a:ea typeface="Cambria" panose="020405030504060302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2AB4E5-4E1A-D7E1-F22B-4BEF9F4A1141}"/>
              </a:ext>
            </a:extLst>
          </p:cNvPr>
          <p:cNvPicPr>
            <a:picLocks noChangeAspect="1"/>
          </p:cNvPicPr>
          <p:nvPr/>
        </p:nvPicPr>
        <p:blipFill>
          <a:blip r:embed="rId2"/>
          <a:stretch>
            <a:fillRect/>
          </a:stretch>
        </p:blipFill>
        <p:spPr>
          <a:xfrm>
            <a:off x="1398494" y="286603"/>
            <a:ext cx="8794377" cy="5510697"/>
          </a:xfrm>
          <a:prstGeom prst="rect">
            <a:avLst/>
          </a:prstGeom>
        </p:spPr>
      </p:pic>
    </p:spTree>
    <p:extLst>
      <p:ext uri="{BB962C8B-B14F-4D97-AF65-F5344CB8AC3E}">
        <p14:creationId xmlns:p14="http://schemas.microsoft.com/office/powerpoint/2010/main" val="937529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70A54-066E-4468-2799-C7EDF0FC5DFD}"/>
              </a:ext>
            </a:extLst>
          </p:cNvPr>
          <p:cNvSpPr>
            <a:spLocks noGrp="1"/>
          </p:cNvSpPr>
          <p:nvPr>
            <p:ph type="title"/>
          </p:nvPr>
        </p:nvSpPr>
        <p:spPr/>
        <p:txBody>
          <a:bodyPr/>
          <a:lstStyle/>
          <a:p>
            <a:r>
              <a:rPr lang="en-IN" sz="4400" dirty="0">
                <a:latin typeface="Montserrat SemiBold" panose="00000700000000000000" pitchFamily="2" charset="0"/>
              </a:rPr>
              <a:t>Data</a:t>
            </a:r>
            <a:r>
              <a:rPr lang="en-IN" b="1" i="0" dirty="0">
                <a:solidFill>
                  <a:srgbClr val="212121"/>
                </a:solidFill>
                <a:effectLst/>
                <a:latin typeface="Roboto" panose="02000000000000000000" pitchFamily="2" charset="0"/>
              </a:rPr>
              <a:t> </a:t>
            </a:r>
            <a:r>
              <a:rPr lang="en-IN" sz="4400" dirty="0">
                <a:latin typeface="Montserrat SemiBold" panose="00000700000000000000" pitchFamily="2" charset="0"/>
              </a:rPr>
              <a:t>Preparation for Modelling</a:t>
            </a:r>
          </a:p>
        </p:txBody>
      </p:sp>
      <p:sp>
        <p:nvSpPr>
          <p:cNvPr id="3" name="Text Placeholder 2">
            <a:extLst>
              <a:ext uri="{FF2B5EF4-FFF2-40B4-BE49-F238E27FC236}">
                <a16:creationId xmlns:a16="http://schemas.microsoft.com/office/drawing/2014/main" id="{C2EF4906-4F05-FE7A-D927-3A00412FF6CD}"/>
              </a:ext>
            </a:extLst>
          </p:cNvPr>
          <p:cNvSpPr>
            <a:spLocks noGrp="1"/>
          </p:cNvSpPr>
          <p:nvPr>
            <p:ph type="body" idx="1"/>
          </p:nvPr>
        </p:nvSpPr>
        <p:spPr>
          <a:xfrm>
            <a:off x="1097280" y="1737360"/>
            <a:ext cx="4827270" cy="643890"/>
          </a:xfrm>
        </p:spPr>
        <p:txBody>
          <a:bodyPr/>
          <a:lstStyle/>
          <a:p>
            <a:r>
              <a:rPr lang="en-IN" dirty="0"/>
              <a:t>Original Distribution</a:t>
            </a:r>
          </a:p>
        </p:txBody>
      </p:sp>
      <p:pic>
        <p:nvPicPr>
          <p:cNvPr id="5" name="Picture 4">
            <a:extLst>
              <a:ext uri="{FF2B5EF4-FFF2-40B4-BE49-F238E27FC236}">
                <a16:creationId xmlns:a16="http://schemas.microsoft.com/office/drawing/2014/main" id="{7736AF6F-7F28-A954-428A-3D66B4C651DD}"/>
              </a:ext>
            </a:extLst>
          </p:cNvPr>
          <p:cNvPicPr>
            <a:picLocks noChangeAspect="1"/>
          </p:cNvPicPr>
          <p:nvPr/>
        </p:nvPicPr>
        <p:blipFill>
          <a:blip r:embed="rId2"/>
          <a:stretch>
            <a:fillRect/>
          </a:stretch>
        </p:blipFill>
        <p:spPr>
          <a:xfrm>
            <a:off x="613410" y="2230706"/>
            <a:ext cx="5404115" cy="4032512"/>
          </a:xfrm>
          <a:prstGeom prst="rect">
            <a:avLst/>
          </a:prstGeom>
        </p:spPr>
      </p:pic>
      <p:pic>
        <p:nvPicPr>
          <p:cNvPr id="6" name="Picture 5">
            <a:extLst>
              <a:ext uri="{FF2B5EF4-FFF2-40B4-BE49-F238E27FC236}">
                <a16:creationId xmlns:a16="http://schemas.microsoft.com/office/drawing/2014/main" id="{C2F50B9A-2EDB-11B1-F7A7-8B976D116953}"/>
              </a:ext>
            </a:extLst>
          </p:cNvPr>
          <p:cNvPicPr>
            <a:picLocks noChangeAspect="1"/>
          </p:cNvPicPr>
          <p:nvPr/>
        </p:nvPicPr>
        <p:blipFill>
          <a:blip r:embed="rId3"/>
          <a:stretch>
            <a:fillRect/>
          </a:stretch>
        </p:blipFill>
        <p:spPr>
          <a:xfrm>
            <a:off x="6293750" y="2314575"/>
            <a:ext cx="4861930" cy="3751581"/>
          </a:xfrm>
          <a:prstGeom prst="rect">
            <a:avLst/>
          </a:prstGeom>
        </p:spPr>
      </p:pic>
      <p:sp>
        <p:nvSpPr>
          <p:cNvPr id="7" name="Text Placeholder 2">
            <a:extLst>
              <a:ext uri="{FF2B5EF4-FFF2-40B4-BE49-F238E27FC236}">
                <a16:creationId xmlns:a16="http://schemas.microsoft.com/office/drawing/2014/main" id="{78F86EDB-8951-8C9A-8F0A-E3A3CDF5D2A9}"/>
              </a:ext>
            </a:extLst>
          </p:cNvPr>
          <p:cNvSpPr txBox="1">
            <a:spLocks/>
          </p:cNvSpPr>
          <p:nvPr/>
        </p:nvSpPr>
        <p:spPr>
          <a:xfrm>
            <a:off x="6530340" y="1736408"/>
            <a:ext cx="4827270" cy="643890"/>
          </a:xfrm>
          <a:prstGeom prst="rect">
            <a:avLst/>
          </a:prstGeom>
          <a:noFill/>
          <a:ln>
            <a:noFill/>
          </a:ln>
        </p:spPr>
        <p:txBody>
          <a:bodyPr spcFirstLastPara="1" wrap="square" lIns="0" tIns="45700" rIns="0"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200"/>
              </a:spcBef>
              <a:spcAft>
                <a:spcPts val="0"/>
              </a:spcAft>
              <a:buClr>
                <a:schemeClr val="accent1"/>
              </a:buClr>
              <a:buSzPts val="18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6pPr>
            <a:lvl7pPr marL="3200400" marR="0" lvl="6"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7pPr>
            <a:lvl8pPr marL="3657600" marR="0" lvl="7"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8pPr>
            <a:lvl9pPr marL="4114800" marR="0" lvl="8" indent="-342900" algn="l" rtl="0">
              <a:lnSpc>
                <a:spcPct val="90000"/>
              </a:lnSpc>
              <a:spcBef>
                <a:spcPts val="400"/>
              </a:spcBef>
              <a:spcAft>
                <a:spcPts val="40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9pPr>
          </a:lstStyle>
          <a:p>
            <a:r>
              <a:rPr lang="en-IN" dirty="0"/>
              <a:t>SMOTE Output</a:t>
            </a:r>
          </a:p>
        </p:txBody>
      </p:sp>
    </p:spTree>
    <p:extLst>
      <p:ext uri="{BB962C8B-B14F-4D97-AF65-F5344CB8AC3E}">
        <p14:creationId xmlns:p14="http://schemas.microsoft.com/office/powerpoint/2010/main" val="15268951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ge70b3eb47e_0_113"/>
          <p:cNvSpPr txBox="1"/>
          <p:nvPr/>
        </p:nvSpPr>
        <p:spPr>
          <a:xfrm>
            <a:off x="2015500" y="1694025"/>
            <a:ext cx="800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68" name="Google Shape;268;ge70b3eb47e_0_113"/>
          <p:cNvSpPr txBox="1"/>
          <p:nvPr/>
        </p:nvSpPr>
        <p:spPr>
          <a:xfrm>
            <a:off x="167150" y="2243525"/>
            <a:ext cx="5723700" cy="128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0">
                <a:latin typeface="Calibri"/>
                <a:ea typeface="Calibri"/>
                <a:cs typeface="Calibri"/>
                <a:sym typeface="Calibri"/>
              </a:rPr>
              <a:t>Modelling Phase</a:t>
            </a:r>
            <a:endParaRPr sz="6000">
              <a:latin typeface="Calibri"/>
              <a:ea typeface="Calibri"/>
              <a:cs typeface="Calibri"/>
              <a:sym typeface="Calibri"/>
            </a:endParaRPr>
          </a:p>
        </p:txBody>
      </p:sp>
      <p:pic>
        <p:nvPicPr>
          <p:cNvPr id="269" name="Google Shape;269;ge70b3eb47e_0_113"/>
          <p:cNvPicPr preferRelativeResize="0"/>
          <p:nvPr/>
        </p:nvPicPr>
        <p:blipFill>
          <a:blip r:embed="rId3">
            <a:alphaModFix/>
          </a:blip>
          <a:stretch>
            <a:fillRect/>
          </a:stretch>
        </p:blipFill>
        <p:spPr>
          <a:xfrm>
            <a:off x="4420800" y="71613"/>
            <a:ext cx="7834526" cy="5209725"/>
          </a:xfrm>
          <a:prstGeom prst="rect">
            <a:avLst/>
          </a:prstGeom>
          <a:noFill/>
          <a:ln>
            <a:noFill/>
          </a:ln>
        </p:spPr>
      </p:pic>
    </p:spTree>
    <p:extLst>
      <p:ext uri="{BB962C8B-B14F-4D97-AF65-F5344CB8AC3E}">
        <p14:creationId xmlns:p14="http://schemas.microsoft.com/office/powerpoint/2010/main" val="1380603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210D01-72D2-36BD-C5AD-E2123E8D8FEA}"/>
              </a:ext>
            </a:extLst>
          </p:cNvPr>
          <p:cNvPicPr>
            <a:picLocks noChangeAspect="1"/>
          </p:cNvPicPr>
          <p:nvPr/>
        </p:nvPicPr>
        <p:blipFill rotWithShape="1">
          <a:blip r:embed="rId2"/>
          <a:srcRect l="7206" t="35839" r="22279" b="17456"/>
          <a:stretch/>
        </p:blipFill>
        <p:spPr>
          <a:xfrm>
            <a:off x="136569" y="1906512"/>
            <a:ext cx="11338255" cy="3821194"/>
          </a:xfrm>
          <a:prstGeom prst="rect">
            <a:avLst/>
          </a:prstGeom>
        </p:spPr>
      </p:pic>
      <p:sp>
        <p:nvSpPr>
          <p:cNvPr id="9" name="Rectangle: Rounded Corners 8">
            <a:extLst>
              <a:ext uri="{FF2B5EF4-FFF2-40B4-BE49-F238E27FC236}">
                <a16:creationId xmlns:a16="http://schemas.microsoft.com/office/drawing/2014/main" id="{2F5CE780-41A4-0D0F-8CC6-CD9472669846}"/>
              </a:ext>
            </a:extLst>
          </p:cNvPr>
          <p:cNvSpPr/>
          <p:nvPr/>
        </p:nvSpPr>
        <p:spPr>
          <a:xfrm>
            <a:off x="9639299" y="5341788"/>
            <a:ext cx="685800" cy="295275"/>
          </a:xfrm>
          <a:prstGeom prst="roundRect">
            <a:avLst>
              <a:gd name="adj" fmla="val 16667"/>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8CA5BC98-AFDD-3563-5447-F412A615A2ED}"/>
              </a:ext>
            </a:extLst>
          </p:cNvPr>
          <p:cNvSpPr txBox="1"/>
          <p:nvPr/>
        </p:nvSpPr>
        <p:spPr>
          <a:xfrm>
            <a:off x="202399" y="822517"/>
            <a:ext cx="11787202" cy="615553"/>
          </a:xfrm>
          <a:prstGeom prst="rect">
            <a:avLst/>
          </a:prstGeom>
          <a:noFill/>
        </p:spPr>
        <p:txBody>
          <a:bodyPr wrap="none" rtlCol="0">
            <a:spAutoFit/>
          </a:bodyPr>
          <a:lstStyle/>
          <a:p>
            <a:pPr algn="ctr">
              <a:lnSpc>
                <a:spcPct val="85000"/>
              </a:lnSpc>
              <a:buClr>
                <a:srgbClr val="3F3F3F"/>
              </a:buClr>
              <a:buSzPts val="1800"/>
            </a:pPr>
            <a:r>
              <a:rPr lang="en-IN" sz="4000" dirty="0">
                <a:solidFill>
                  <a:srgbClr val="3F3F3F"/>
                </a:solidFill>
                <a:latin typeface="Montserrat SemiBold" panose="00000700000000000000" pitchFamily="2" charset="0"/>
                <a:ea typeface="Calibri"/>
                <a:cs typeface="Calibri"/>
                <a:sym typeface="Calibri"/>
              </a:rPr>
              <a:t>Final Model Performance Comparison Table</a:t>
            </a:r>
          </a:p>
        </p:txBody>
      </p:sp>
    </p:spTree>
    <p:extLst>
      <p:ext uri="{BB962C8B-B14F-4D97-AF65-F5344CB8AC3E}">
        <p14:creationId xmlns:p14="http://schemas.microsoft.com/office/powerpoint/2010/main" val="26844616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3F3C58-E492-CCC0-599E-2E3210316AE5}"/>
              </a:ext>
            </a:extLst>
          </p:cNvPr>
          <p:cNvPicPr>
            <a:picLocks noChangeAspect="1"/>
          </p:cNvPicPr>
          <p:nvPr/>
        </p:nvPicPr>
        <p:blipFill>
          <a:blip r:embed="rId2"/>
          <a:stretch>
            <a:fillRect/>
          </a:stretch>
        </p:blipFill>
        <p:spPr>
          <a:xfrm>
            <a:off x="455423" y="531892"/>
            <a:ext cx="2448895" cy="2238201"/>
          </a:xfrm>
          <a:prstGeom prst="rect">
            <a:avLst/>
          </a:prstGeom>
        </p:spPr>
      </p:pic>
      <p:sp>
        <p:nvSpPr>
          <p:cNvPr id="7" name="TextBox 6">
            <a:extLst>
              <a:ext uri="{FF2B5EF4-FFF2-40B4-BE49-F238E27FC236}">
                <a16:creationId xmlns:a16="http://schemas.microsoft.com/office/drawing/2014/main" id="{AA514B22-2BF2-AC26-E82C-315427E8182C}"/>
              </a:ext>
            </a:extLst>
          </p:cNvPr>
          <p:cNvSpPr txBox="1"/>
          <p:nvPr/>
        </p:nvSpPr>
        <p:spPr>
          <a:xfrm>
            <a:off x="6203576" y="224117"/>
            <a:ext cx="1730189" cy="307777"/>
          </a:xfrm>
          <a:prstGeom prst="rect">
            <a:avLst/>
          </a:prstGeom>
          <a:noFill/>
        </p:spPr>
        <p:txBody>
          <a:bodyPr wrap="square" rtlCol="0">
            <a:spAutoFit/>
          </a:bodyPr>
          <a:lstStyle/>
          <a:p>
            <a:r>
              <a:rPr lang="en-IN" dirty="0"/>
              <a:t>Support Vector</a:t>
            </a:r>
          </a:p>
        </p:txBody>
      </p:sp>
      <p:pic>
        <p:nvPicPr>
          <p:cNvPr id="9" name="Picture 8">
            <a:extLst>
              <a:ext uri="{FF2B5EF4-FFF2-40B4-BE49-F238E27FC236}">
                <a16:creationId xmlns:a16="http://schemas.microsoft.com/office/drawing/2014/main" id="{FEDAAC3D-2096-340D-3110-8EC68F3E3D87}"/>
              </a:ext>
            </a:extLst>
          </p:cNvPr>
          <p:cNvPicPr>
            <a:picLocks noChangeAspect="1"/>
          </p:cNvPicPr>
          <p:nvPr/>
        </p:nvPicPr>
        <p:blipFill>
          <a:blip r:embed="rId3"/>
          <a:stretch>
            <a:fillRect/>
          </a:stretch>
        </p:blipFill>
        <p:spPr>
          <a:xfrm>
            <a:off x="3110706" y="531895"/>
            <a:ext cx="2295012" cy="2056216"/>
          </a:xfrm>
          <a:prstGeom prst="rect">
            <a:avLst/>
          </a:prstGeom>
        </p:spPr>
      </p:pic>
      <p:sp>
        <p:nvSpPr>
          <p:cNvPr id="10" name="TextBox 9">
            <a:extLst>
              <a:ext uri="{FF2B5EF4-FFF2-40B4-BE49-F238E27FC236}">
                <a16:creationId xmlns:a16="http://schemas.microsoft.com/office/drawing/2014/main" id="{B40C3BD4-7D4B-5F49-227F-1F5B71D8873A}"/>
              </a:ext>
            </a:extLst>
          </p:cNvPr>
          <p:cNvSpPr txBox="1"/>
          <p:nvPr/>
        </p:nvSpPr>
        <p:spPr>
          <a:xfrm>
            <a:off x="3638142" y="224118"/>
            <a:ext cx="1200970" cy="307777"/>
          </a:xfrm>
          <a:prstGeom prst="rect">
            <a:avLst/>
          </a:prstGeom>
          <a:noFill/>
        </p:spPr>
        <p:txBody>
          <a:bodyPr wrap="none" rtlCol="0">
            <a:spAutoFit/>
          </a:bodyPr>
          <a:lstStyle/>
          <a:p>
            <a:r>
              <a:rPr lang="en-IN" dirty="0"/>
              <a:t>Naïve Bayes</a:t>
            </a:r>
          </a:p>
        </p:txBody>
      </p:sp>
      <p:sp>
        <p:nvSpPr>
          <p:cNvPr id="11" name="TextBox 10">
            <a:extLst>
              <a:ext uri="{FF2B5EF4-FFF2-40B4-BE49-F238E27FC236}">
                <a16:creationId xmlns:a16="http://schemas.microsoft.com/office/drawing/2014/main" id="{AD278A5C-1FC0-DACB-376F-36D4E6142B82}"/>
              </a:ext>
            </a:extLst>
          </p:cNvPr>
          <p:cNvSpPr txBox="1"/>
          <p:nvPr/>
        </p:nvSpPr>
        <p:spPr>
          <a:xfrm>
            <a:off x="576038" y="224116"/>
            <a:ext cx="2534668" cy="307777"/>
          </a:xfrm>
          <a:prstGeom prst="rect">
            <a:avLst/>
          </a:prstGeom>
          <a:noFill/>
        </p:spPr>
        <p:txBody>
          <a:bodyPr wrap="none" rtlCol="0">
            <a:spAutoFit/>
          </a:bodyPr>
          <a:lstStyle/>
          <a:p>
            <a:r>
              <a:rPr lang="en-IN" dirty="0"/>
              <a:t>Logistic Regression Classifier</a:t>
            </a:r>
          </a:p>
        </p:txBody>
      </p:sp>
      <p:sp>
        <p:nvSpPr>
          <p:cNvPr id="12" name="TextBox 11">
            <a:extLst>
              <a:ext uri="{FF2B5EF4-FFF2-40B4-BE49-F238E27FC236}">
                <a16:creationId xmlns:a16="http://schemas.microsoft.com/office/drawing/2014/main" id="{9251ADE6-2A97-BC92-5F8D-6E4AE8A31F94}"/>
              </a:ext>
            </a:extLst>
          </p:cNvPr>
          <p:cNvSpPr txBox="1"/>
          <p:nvPr/>
        </p:nvSpPr>
        <p:spPr>
          <a:xfrm>
            <a:off x="8355105" y="224115"/>
            <a:ext cx="1730189" cy="523220"/>
          </a:xfrm>
          <a:prstGeom prst="rect">
            <a:avLst/>
          </a:prstGeom>
          <a:noFill/>
        </p:spPr>
        <p:txBody>
          <a:bodyPr wrap="square" rtlCol="0">
            <a:spAutoFit/>
          </a:bodyPr>
          <a:lstStyle/>
          <a:p>
            <a:r>
              <a:rPr lang="en-IN" dirty="0"/>
              <a:t>Tuned Support Vector</a:t>
            </a:r>
          </a:p>
        </p:txBody>
      </p:sp>
      <p:pic>
        <p:nvPicPr>
          <p:cNvPr id="14" name="Picture 13">
            <a:extLst>
              <a:ext uri="{FF2B5EF4-FFF2-40B4-BE49-F238E27FC236}">
                <a16:creationId xmlns:a16="http://schemas.microsoft.com/office/drawing/2014/main" id="{A5C75227-81E4-9D31-BA11-F079C54133C1}"/>
              </a:ext>
            </a:extLst>
          </p:cNvPr>
          <p:cNvPicPr>
            <a:picLocks noChangeAspect="1"/>
          </p:cNvPicPr>
          <p:nvPr/>
        </p:nvPicPr>
        <p:blipFill>
          <a:blip r:embed="rId4"/>
          <a:stretch>
            <a:fillRect/>
          </a:stretch>
        </p:blipFill>
        <p:spPr>
          <a:xfrm>
            <a:off x="5636664" y="639614"/>
            <a:ext cx="2366713" cy="1948497"/>
          </a:xfrm>
          <a:prstGeom prst="rect">
            <a:avLst/>
          </a:prstGeom>
        </p:spPr>
      </p:pic>
      <p:pic>
        <p:nvPicPr>
          <p:cNvPr id="16" name="Picture 15">
            <a:extLst>
              <a:ext uri="{FF2B5EF4-FFF2-40B4-BE49-F238E27FC236}">
                <a16:creationId xmlns:a16="http://schemas.microsoft.com/office/drawing/2014/main" id="{6D05463A-A04D-ADCD-A7CA-99663EE33F9D}"/>
              </a:ext>
            </a:extLst>
          </p:cNvPr>
          <p:cNvPicPr>
            <a:picLocks noChangeAspect="1"/>
          </p:cNvPicPr>
          <p:nvPr/>
        </p:nvPicPr>
        <p:blipFill>
          <a:blip r:embed="rId5"/>
          <a:stretch>
            <a:fillRect/>
          </a:stretch>
        </p:blipFill>
        <p:spPr>
          <a:xfrm>
            <a:off x="8265413" y="747335"/>
            <a:ext cx="2366713" cy="1840777"/>
          </a:xfrm>
          <a:prstGeom prst="rect">
            <a:avLst/>
          </a:prstGeom>
        </p:spPr>
      </p:pic>
      <p:sp>
        <p:nvSpPr>
          <p:cNvPr id="17" name="TextBox 16">
            <a:extLst>
              <a:ext uri="{FF2B5EF4-FFF2-40B4-BE49-F238E27FC236}">
                <a16:creationId xmlns:a16="http://schemas.microsoft.com/office/drawing/2014/main" id="{A6D6B95F-AF27-5E4C-4B94-8C407FDB87EB}"/>
              </a:ext>
            </a:extLst>
          </p:cNvPr>
          <p:cNvSpPr txBox="1"/>
          <p:nvPr/>
        </p:nvSpPr>
        <p:spPr>
          <a:xfrm>
            <a:off x="957695" y="2940424"/>
            <a:ext cx="1417376" cy="307777"/>
          </a:xfrm>
          <a:prstGeom prst="rect">
            <a:avLst/>
          </a:prstGeom>
          <a:noFill/>
        </p:spPr>
        <p:txBody>
          <a:bodyPr wrap="none" rtlCol="0">
            <a:spAutoFit/>
          </a:bodyPr>
          <a:lstStyle/>
          <a:p>
            <a:r>
              <a:rPr lang="en-IN" dirty="0"/>
              <a:t>Random Forest</a:t>
            </a:r>
          </a:p>
        </p:txBody>
      </p:sp>
      <p:pic>
        <p:nvPicPr>
          <p:cNvPr id="19" name="Picture 18">
            <a:extLst>
              <a:ext uri="{FF2B5EF4-FFF2-40B4-BE49-F238E27FC236}">
                <a16:creationId xmlns:a16="http://schemas.microsoft.com/office/drawing/2014/main" id="{18DB2AC6-1169-368B-8393-4017FDFD3ECA}"/>
              </a:ext>
            </a:extLst>
          </p:cNvPr>
          <p:cNvPicPr>
            <a:picLocks noChangeAspect="1"/>
          </p:cNvPicPr>
          <p:nvPr/>
        </p:nvPicPr>
        <p:blipFill>
          <a:blip r:embed="rId6"/>
          <a:stretch>
            <a:fillRect/>
          </a:stretch>
        </p:blipFill>
        <p:spPr>
          <a:xfrm>
            <a:off x="404529" y="3248201"/>
            <a:ext cx="2598648" cy="2238201"/>
          </a:xfrm>
          <a:prstGeom prst="rect">
            <a:avLst/>
          </a:prstGeom>
        </p:spPr>
      </p:pic>
      <p:sp>
        <p:nvSpPr>
          <p:cNvPr id="20" name="TextBox 19">
            <a:extLst>
              <a:ext uri="{FF2B5EF4-FFF2-40B4-BE49-F238E27FC236}">
                <a16:creationId xmlns:a16="http://schemas.microsoft.com/office/drawing/2014/main" id="{F630C3E1-F9C1-0EFF-69E7-F6E6C02EABB5}"/>
              </a:ext>
            </a:extLst>
          </p:cNvPr>
          <p:cNvSpPr txBox="1"/>
          <p:nvPr/>
        </p:nvSpPr>
        <p:spPr>
          <a:xfrm>
            <a:off x="3835382" y="2943400"/>
            <a:ext cx="1973617" cy="307777"/>
          </a:xfrm>
          <a:prstGeom prst="rect">
            <a:avLst/>
          </a:prstGeom>
          <a:noFill/>
        </p:spPr>
        <p:txBody>
          <a:bodyPr wrap="none" rtlCol="0">
            <a:spAutoFit/>
          </a:bodyPr>
          <a:lstStyle/>
          <a:p>
            <a:r>
              <a:rPr lang="en-IN" dirty="0"/>
              <a:t>Tuned Random Forest</a:t>
            </a:r>
          </a:p>
        </p:txBody>
      </p:sp>
      <p:sp>
        <p:nvSpPr>
          <p:cNvPr id="21" name="TextBox 20">
            <a:extLst>
              <a:ext uri="{FF2B5EF4-FFF2-40B4-BE49-F238E27FC236}">
                <a16:creationId xmlns:a16="http://schemas.microsoft.com/office/drawing/2014/main" id="{EC2C06BA-9AD3-B0A0-CACE-EBD4EB6BEC8B}"/>
              </a:ext>
            </a:extLst>
          </p:cNvPr>
          <p:cNvSpPr txBox="1"/>
          <p:nvPr/>
        </p:nvSpPr>
        <p:spPr>
          <a:xfrm>
            <a:off x="6130568" y="2913526"/>
            <a:ext cx="1378904" cy="307777"/>
          </a:xfrm>
          <a:prstGeom prst="rect">
            <a:avLst/>
          </a:prstGeom>
          <a:noFill/>
        </p:spPr>
        <p:txBody>
          <a:bodyPr wrap="none" rtlCol="0">
            <a:spAutoFit/>
          </a:bodyPr>
          <a:lstStyle/>
          <a:p>
            <a:r>
              <a:rPr lang="en-IN" dirty="0"/>
              <a:t>Gradient Boost</a:t>
            </a:r>
          </a:p>
        </p:txBody>
      </p:sp>
      <p:sp>
        <p:nvSpPr>
          <p:cNvPr id="22" name="TextBox 21">
            <a:extLst>
              <a:ext uri="{FF2B5EF4-FFF2-40B4-BE49-F238E27FC236}">
                <a16:creationId xmlns:a16="http://schemas.microsoft.com/office/drawing/2014/main" id="{984BEAD9-A037-8563-3305-D36DD9646686}"/>
              </a:ext>
            </a:extLst>
          </p:cNvPr>
          <p:cNvSpPr txBox="1"/>
          <p:nvPr/>
        </p:nvSpPr>
        <p:spPr>
          <a:xfrm>
            <a:off x="8356761" y="2940422"/>
            <a:ext cx="1935145" cy="307777"/>
          </a:xfrm>
          <a:prstGeom prst="rect">
            <a:avLst/>
          </a:prstGeom>
          <a:noFill/>
        </p:spPr>
        <p:txBody>
          <a:bodyPr wrap="none" rtlCol="0">
            <a:spAutoFit/>
          </a:bodyPr>
          <a:lstStyle/>
          <a:p>
            <a:r>
              <a:rPr lang="en-IN" dirty="0"/>
              <a:t>Tuned Gradient Boost</a:t>
            </a:r>
          </a:p>
        </p:txBody>
      </p:sp>
      <p:pic>
        <p:nvPicPr>
          <p:cNvPr id="26" name="Picture 25">
            <a:extLst>
              <a:ext uri="{FF2B5EF4-FFF2-40B4-BE49-F238E27FC236}">
                <a16:creationId xmlns:a16="http://schemas.microsoft.com/office/drawing/2014/main" id="{6E9247B1-32A0-D35C-D64A-86B3C9618E35}"/>
              </a:ext>
            </a:extLst>
          </p:cNvPr>
          <p:cNvPicPr>
            <a:picLocks noChangeAspect="1"/>
          </p:cNvPicPr>
          <p:nvPr/>
        </p:nvPicPr>
        <p:blipFill>
          <a:blip r:embed="rId7"/>
          <a:stretch>
            <a:fillRect/>
          </a:stretch>
        </p:blipFill>
        <p:spPr>
          <a:xfrm>
            <a:off x="3363622" y="3248199"/>
            <a:ext cx="2364825" cy="2056217"/>
          </a:xfrm>
          <a:prstGeom prst="rect">
            <a:avLst/>
          </a:prstGeom>
        </p:spPr>
      </p:pic>
      <p:pic>
        <p:nvPicPr>
          <p:cNvPr id="28" name="Picture 27">
            <a:extLst>
              <a:ext uri="{FF2B5EF4-FFF2-40B4-BE49-F238E27FC236}">
                <a16:creationId xmlns:a16="http://schemas.microsoft.com/office/drawing/2014/main" id="{74F32EF2-DDCB-5CBA-2BF1-A138BFF1CD64}"/>
              </a:ext>
            </a:extLst>
          </p:cNvPr>
          <p:cNvPicPr>
            <a:picLocks noChangeAspect="1"/>
          </p:cNvPicPr>
          <p:nvPr/>
        </p:nvPicPr>
        <p:blipFill>
          <a:blip r:embed="rId8"/>
          <a:stretch>
            <a:fillRect/>
          </a:stretch>
        </p:blipFill>
        <p:spPr>
          <a:xfrm>
            <a:off x="5700605" y="3248200"/>
            <a:ext cx="2643706" cy="2056216"/>
          </a:xfrm>
          <a:prstGeom prst="rect">
            <a:avLst/>
          </a:prstGeom>
        </p:spPr>
      </p:pic>
      <p:pic>
        <p:nvPicPr>
          <p:cNvPr id="30" name="Picture 29">
            <a:extLst>
              <a:ext uri="{FF2B5EF4-FFF2-40B4-BE49-F238E27FC236}">
                <a16:creationId xmlns:a16="http://schemas.microsoft.com/office/drawing/2014/main" id="{CEFF584B-8D17-36F4-F4B3-B0E09DB7BE2E}"/>
              </a:ext>
            </a:extLst>
          </p:cNvPr>
          <p:cNvPicPr>
            <a:picLocks noChangeAspect="1"/>
          </p:cNvPicPr>
          <p:nvPr/>
        </p:nvPicPr>
        <p:blipFill>
          <a:blip r:embed="rId9"/>
          <a:stretch>
            <a:fillRect/>
          </a:stretch>
        </p:blipFill>
        <p:spPr>
          <a:xfrm>
            <a:off x="8479083" y="3313262"/>
            <a:ext cx="2834376" cy="1840777"/>
          </a:xfrm>
          <a:prstGeom prst="rect">
            <a:avLst/>
          </a:prstGeom>
        </p:spPr>
      </p:pic>
    </p:spTree>
    <p:extLst>
      <p:ext uri="{BB962C8B-B14F-4D97-AF65-F5344CB8AC3E}">
        <p14:creationId xmlns:p14="http://schemas.microsoft.com/office/powerpoint/2010/main" val="2723442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77D718-FE75-3A16-E0B2-5ACABB87CDD0}"/>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BC2C41FC-2A46-CC3E-57A2-582B3834AEDF}"/>
              </a:ext>
            </a:extLst>
          </p:cNvPr>
          <p:cNvPicPr>
            <a:picLocks noChangeAspect="1"/>
          </p:cNvPicPr>
          <p:nvPr/>
        </p:nvPicPr>
        <p:blipFill>
          <a:blip r:embed="rId2"/>
          <a:stretch>
            <a:fillRect/>
          </a:stretch>
        </p:blipFill>
        <p:spPr>
          <a:xfrm>
            <a:off x="751506" y="1556179"/>
            <a:ext cx="5184658" cy="4032512"/>
          </a:xfrm>
          <a:prstGeom prst="rect">
            <a:avLst/>
          </a:prstGeom>
        </p:spPr>
      </p:pic>
      <p:pic>
        <p:nvPicPr>
          <p:cNvPr id="9" name="Picture 8">
            <a:extLst>
              <a:ext uri="{FF2B5EF4-FFF2-40B4-BE49-F238E27FC236}">
                <a16:creationId xmlns:a16="http://schemas.microsoft.com/office/drawing/2014/main" id="{90C66196-E0CA-5055-11F7-F5EFA7B480DC}"/>
              </a:ext>
            </a:extLst>
          </p:cNvPr>
          <p:cNvPicPr>
            <a:picLocks noChangeAspect="1"/>
          </p:cNvPicPr>
          <p:nvPr/>
        </p:nvPicPr>
        <p:blipFill>
          <a:blip r:embed="rId3"/>
          <a:stretch>
            <a:fillRect/>
          </a:stretch>
        </p:blipFill>
        <p:spPr>
          <a:xfrm>
            <a:off x="5971022" y="1475497"/>
            <a:ext cx="5184658" cy="4032512"/>
          </a:xfrm>
          <a:prstGeom prst="rect">
            <a:avLst/>
          </a:prstGeom>
        </p:spPr>
      </p:pic>
      <p:sp>
        <p:nvSpPr>
          <p:cNvPr id="10" name="TextBox 9">
            <a:extLst>
              <a:ext uri="{FF2B5EF4-FFF2-40B4-BE49-F238E27FC236}">
                <a16:creationId xmlns:a16="http://schemas.microsoft.com/office/drawing/2014/main" id="{AD6A7F18-98C9-2634-8656-5FE0A5EC1F2C}"/>
              </a:ext>
            </a:extLst>
          </p:cNvPr>
          <p:cNvSpPr txBox="1"/>
          <p:nvPr/>
        </p:nvSpPr>
        <p:spPr>
          <a:xfrm>
            <a:off x="1603170" y="1198950"/>
            <a:ext cx="1109599" cy="307777"/>
          </a:xfrm>
          <a:prstGeom prst="rect">
            <a:avLst/>
          </a:prstGeom>
          <a:noFill/>
        </p:spPr>
        <p:txBody>
          <a:bodyPr wrap="none" rtlCol="0">
            <a:spAutoFit/>
          </a:bodyPr>
          <a:lstStyle/>
          <a:p>
            <a:r>
              <a:rPr lang="en-IN" dirty="0"/>
              <a:t>Extra Trees</a:t>
            </a:r>
          </a:p>
        </p:txBody>
      </p:sp>
      <p:sp>
        <p:nvSpPr>
          <p:cNvPr id="11" name="TextBox 10">
            <a:extLst>
              <a:ext uri="{FF2B5EF4-FFF2-40B4-BE49-F238E27FC236}">
                <a16:creationId xmlns:a16="http://schemas.microsoft.com/office/drawing/2014/main" id="{86A0D183-4D7A-3F5F-7345-B781DA4DF10C}"/>
              </a:ext>
            </a:extLst>
          </p:cNvPr>
          <p:cNvSpPr txBox="1"/>
          <p:nvPr/>
        </p:nvSpPr>
        <p:spPr>
          <a:xfrm>
            <a:off x="7340582" y="1167720"/>
            <a:ext cx="1665841" cy="307777"/>
          </a:xfrm>
          <a:prstGeom prst="rect">
            <a:avLst/>
          </a:prstGeom>
          <a:noFill/>
        </p:spPr>
        <p:txBody>
          <a:bodyPr wrap="none" rtlCol="0">
            <a:spAutoFit/>
          </a:bodyPr>
          <a:lstStyle/>
          <a:p>
            <a:r>
              <a:rPr lang="en-IN" dirty="0"/>
              <a:t>Tuned Extra Trees</a:t>
            </a:r>
          </a:p>
        </p:txBody>
      </p:sp>
    </p:spTree>
    <p:extLst>
      <p:ext uri="{BB962C8B-B14F-4D97-AF65-F5344CB8AC3E}">
        <p14:creationId xmlns:p14="http://schemas.microsoft.com/office/powerpoint/2010/main" val="35038923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54AE2F-9B64-F6EE-178D-BF5A59304070}"/>
              </a:ext>
            </a:extLst>
          </p:cNvPr>
          <p:cNvPicPr>
            <a:picLocks noChangeAspect="1"/>
          </p:cNvPicPr>
          <p:nvPr/>
        </p:nvPicPr>
        <p:blipFill>
          <a:blip r:embed="rId2"/>
          <a:stretch>
            <a:fillRect/>
          </a:stretch>
        </p:blipFill>
        <p:spPr>
          <a:xfrm>
            <a:off x="1375186" y="1661284"/>
            <a:ext cx="9256955" cy="4880137"/>
          </a:xfrm>
          <a:prstGeom prst="rect">
            <a:avLst/>
          </a:prstGeom>
        </p:spPr>
      </p:pic>
      <p:sp>
        <p:nvSpPr>
          <p:cNvPr id="6" name="TextBox 5">
            <a:extLst>
              <a:ext uri="{FF2B5EF4-FFF2-40B4-BE49-F238E27FC236}">
                <a16:creationId xmlns:a16="http://schemas.microsoft.com/office/drawing/2014/main" id="{233AF91A-A70E-06D7-BA1A-70FA740938CE}"/>
              </a:ext>
            </a:extLst>
          </p:cNvPr>
          <p:cNvSpPr txBox="1"/>
          <p:nvPr/>
        </p:nvSpPr>
        <p:spPr>
          <a:xfrm>
            <a:off x="125455" y="546846"/>
            <a:ext cx="11941089" cy="615553"/>
          </a:xfrm>
          <a:prstGeom prst="rect">
            <a:avLst/>
          </a:prstGeom>
          <a:noFill/>
        </p:spPr>
        <p:txBody>
          <a:bodyPr wrap="none" rtlCol="0">
            <a:spAutoFit/>
          </a:bodyPr>
          <a:lstStyle/>
          <a:p>
            <a:pPr algn="ctr">
              <a:lnSpc>
                <a:spcPct val="85000"/>
              </a:lnSpc>
              <a:buClr>
                <a:srgbClr val="3F3F3F"/>
              </a:buClr>
              <a:buSzPts val="1800"/>
            </a:pPr>
            <a:r>
              <a:rPr lang="en-IN" sz="4000" dirty="0">
                <a:solidFill>
                  <a:srgbClr val="3F3F3F"/>
                </a:solidFill>
                <a:latin typeface="Montserrat SemiBold" panose="00000700000000000000" pitchFamily="2" charset="0"/>
                <a:ea typeface="Calibri"/>
                <a:cs typeface="Calibri"/>
                <a:sym typeface="Calibri"/>
              </a:rPr>
              <a:t>Final Model Performance Comparison Visual</a:t>
            </a:r>
          </a:p>
        </p:txBody>
      </p:sp>
    </p:spTree>
    <p:extLst>
      <p:ext uri="{BB962C8B-B14F-4D97-AF65-F5344CB8AC3E}">
        <p14:creationId xmlns:p14="http://schemas.microsoft.com/office/powerpoint/2010/main" val="11746557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5481E-811F-AAFD-1B01-F10BB937D097}"/>
              </a:ext>
            </a:extLst>
          </p:cNvPr>
          <p:cNvSpPr>
            <a:spLocks noGrp="1"/>
          </p:cNvSpPr>
          <p:nvPr>
            <p:ph type="title"/>
          </p:nvPr>
        </p:nvSpPr>
        <p:spPr/>
        <p:txBody>
          <a:bodyPr/>
          <a:lstStyle/>
          <a:p>
            <a:r>
              <a:rPr lang="en-IN" dirty="0"/>
              <a:t>Observations &amp; Conclusion</a:t>
            </a:r>
          </a:p>
        </p:txBody>
      </p:sp>
      <p:sp>
        <p:nvSpPr>
          <p:cNvPr id="5" name="Rectangle 2">
            <a:extLst>
              <a:ext uri="{FF2B5EF4-FFF2-40B4-BE49-F238E27FC236}">
                <a16:creationId xmlns:a16="http://schemas.microsoft.com/office/drawing/2014/main" id="{7B64556E-7729-6FD3-50CB-21F3B22BEE02}"/>
              </a:ext>
            </a:extLst>
          </p:cNvPr>
          <p:cNvSpPr>
            <a:spLocks noGrp="1" noChangeArrowheads="1"/>
          </p:cNvSpPr>
          <p:nvPr>
            <p:ph type="body" idx="1"/>
          </p:nvPr>
        </p:nvSpPr>
        <p:spPr bwMode="auto">
          <a:xfrm>
            <a:off x="1177963" y="1814304"/>
            <a:ext cx="10058400" cy="368747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0" i="0" u="none" strike="noStrike" cap="none" normalizeH="0" baseline="0" dirty="0">
                <a:ln>
                  <a:noFill/>
                </a:ln>
                <a:solidFill>
                  <a:srgbClr val="212121"/>
                </a:solidFill>
                <a:effectLst/>
                <a:latin typeface="Calibri" panose="020F0502020204030204" pitchFamily="34" charset="0"/>
                <a:ea typeface="Calibri" panose="020F0502020204030204" pitchFamily="34" charset="0"/>
                <a:cs typeface="Calibri" panose="020F0502020204030204" pitchFamily="34" charset="0"/>
              </a:rPr>
              <a:t>Missing Values are absent.</a:t>
            </a:r>
          </a:p>
          <a:p>
            <a:pPr marL="342900" marR="0" lvl="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rgbClr val="212121"/>
                </a:solidFill>
                <a:effectLst/>
                <a:latin typeface="Calibri" panose="020F0502020204030204" pitchFamily="34" charset="0"/>
                <a:ea typeface="Calibri" panose="020F0502020204030204" pitchFamily="34" charset="0"/>
                <a:cs typeface="Calibri" panose="020F0502020204030204" pitchFamily="34" charset="0"/>
              </a:rPr>
              <a:t>No duplicate values found.</a:t>
            </a:r>
          </a:p>
          <a:p>
            <a:pPr marL="342900" marR="0" lvl="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rgbClr val="212121"/>
                </a:solidFill>
                <a:effectLst/>
                <a:latin typeface="Calibri" panose="020F0502020204030204" pitchFamily="34" charset="0"/>
                <a:ea typeface="Calibri" panose="020F0502020204030204" pitchFamily="34" charset="0"/>
                <a:cs typeface="Calibri" panose="020F0502020204030204" pitchFamily="34" charset="0"/>
              </a:rPr>
              <a:t>Detected outliers using EDA and evaluated using IQR</a:t>
            </a:r>
          </a:p>
          <a:p>
            <a:pPr marL="800100" lvl="1" eaLnBrk="0" fontAlgn="base" hangingPunct="0">
              <a:lnSpc>
                <a:spcPct val="100000"/>
              </a:lnSpc>
              <a:spcBef>
                <a:spcPct val="0"/>
              </a:spcBef>
              <a:spcAft>
                <a:spcPct val="0"/>
              </a:spcAft>
              <a:buClrTx/>
              <a:buSzTx/>
              <a:buFont typeface="Wingdings" panose="05000000000000000000" pitchFamily="2" charset="2"/>
              <a:buChar char="§"/>
            </a:pP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They are important for prediction so didn't removed.</a:t>
            </a:r>
          </a:p>
          <a:p>
            <a:pPr marL="342900" marR="0" lvl="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Data is </a:t>
            </a:r>
            <a:r>
              <a:rPr kumimoji="0" lang="en-US" altLang="en-US" sz="18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splitted</a:t>
            </a: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with 80% train and 20% test followed by scaling</a:t>
            </a:r>
          </a:p>
          <a:p>
            <a:pPr marL="342900" marR="0" lvl="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Feature Selection Methods: Four feature selection methods has been implemented</a:t>
            </a:r>
          </a:p>
          <a:p>
            <a:pPr marL="800100" lvl="1" eaLnBrk="0" fontAlgn="base" hangingPunct="0">
              <a:lnSpc>
                <a:spcPct val="100000"/>
              </a:lnSpc>
              <a:spcBef>
                <a:spcPct val="0"/>
              </a:spcBef>
              <a:spcAft>
                <a:spcPct val="0"/>
              </a:spcAft>
              <a:buClrTx/>
              <a:buSzTx/>
              <a:buFont typeface="+mj-lt"/>
              <a:buAutoNum type="arabicPeriod"/>
            </a:pP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Correlation based feature selection (selected 75 features)</a:t>
            </a:r>
          </a:p>
          <a:p>
            <a:pPr marL="800100" lvl="1" eaLnBrk="0" fontAlgn="base" hangingPunct="0">
              <a:lnSpc>
                <a:spcPct val="100000"/>
              </a:lnSpc>
              <a:spcBef>
                <a:spcPct val="0"/>
              </a:spcBef>
              <a:spcAft>
                <a:spcPct val="0"/>
              </a:spcAft>
              <a:buClrTx/>
              <a:buSzTx/>
              <a:buFont typeface="+mj-lt"/>
              <a:buAutoNum type="arabicPeriod"/>
            </a:pP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Feature selection using random forest classifier (selected 31 features)</a:t>
            </a:r>
          </a:p>
          <a:p>
            <a:pPr marL="800100" lvl="1" eaLnBrk="0" fontAlgn="base" hangingPunct="0">
              <a:lnSpc>
                <a:spcPct val="100000"/>
              </a:lnSpc>
              <a:spcBef>
                <a:spcPct val="0"/>
              </a:spcBef>
              <a:spcAft>
                <a:spcPct val="0"/>
              </a:spcAft>
              <a:buClrTx/>
              <a:buSzTx/>
              <a:buFont typeface="+mj-lt"/>
              <a:buAutoNum type="arabicPeriod"/>
            </a:pP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Using Decision Trees Classifier (selected 25 features)</a:t>
            </a:r>
          </a:p>
          <a:p>
            <a:pPr marL="800100" lvl="1" eaLnBrk="0" fontAlgn="base" hangingPunct="0">
              <a:lnSpc>
                <a:spcPct val="100000"/>
              </a:lnSpc>
              <a:spcBef>
                <a:spcPct val="0"/>
              </a:spcBef>
              <a:spcAft>
                <a:spcPct val="0"/>
              </a:spcAft>
              <a:buClrTx/>
              <a:buSzTx/>
              <a:buFont typeface="+mj-lt"/>
              <a:buAutoNum type="arabicPeriod"/>
            </a:pP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Using </a:t>
            </a:r>
            <a:r>
              <a:rPr kumimoji="0" lang="en-US" altLang="en-US" sz="16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Annova</a:t>
            </a: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f test</a:t>
            </a:r>
          </a:p>
          <a:p>
            <a:pPr marL="342900" marR="0" lvl="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Oversampling has been performed using SMOTE technique</a:t>
            </a:r>
          </a:p>
          <a:p>
            <a:pPr marL="800100" lvl="1" eaLnBrk="0" fontAlgn="base" hangingPunct="0">
              <a:lnSpc>
                <a:spcPct val="100000"/>
              </a:lnSpc>
              <a:spcBef>
                <a:spcPct val="0"/>
              </a:spcBef>
              <a:spcAft>
                <a:spcPct val="0"/>
              </a:spcAft>
              <a:buClrTx/>
              <a:buSzTx/>
              <a:buFont typeface="Wingdings" panose="05000000000000000000" pitchFamily="2" charset="2"/>
              <a:buChar char="§"/>
            </a:pPr>
            <a:r>
              <a:rPr kumimoji="0" lang="en-US" altLang="en-US" sz="1600" b="0" i="0" u="none" strike="noStrike" cap="none" normalizeH="0" baseline="0" dirty="0">
                <a:ln>
                  <a:noFill/>
                </a:ln>
                <a:solidFill>
                  <a:schemeClr val="tx1"/>
                </a:solidFill>
                <a:effectLst/>
                <a:latin typeface="Arial" panose="020B0604020202020204" pitchFamily="34" charset="0"/>
              </a:rPr>
              <a:t>Under sampling caused data extent to the very large extend</a:t>
            </a:r>
            <a:endPar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615105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BC9642A-19DA-7DEA-3D13-1813F30DF07B}"/>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The output of SMOTE has been given to the model building and classifiers.</a:t>
            </a:r>
          </a:p>
          <a:p>
            <a:pPr marL="0" marR="0" lvl="0" indent="0" algn="l" defTabSz="914400" rtl="0" eaLnBrk="0" fontAlgn="base" latinLnBrk="0" hangingPunct="0">
              <a:lnSpc>
                <a:spcPct val="100000"/>
              </a:lnSpc>
              <a:spcBef>
                <a:spcPct val="0"/>
              </a:spcBef>
              <a:spcAft>
                <a:spcPct val="0"/>
              </a:spcAft>
              <a:buClrTx/>
              <a:buSzTx/>
              <a:buFontTx/>
              <a:buAutoNum type="arabicPeriod" startAt="9"/>
              <a:tabLst/>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Classifiers Implemented:</a:t>
            </a:r>
          </a:p>
          <a:p>
            <a:pPr marL="857250" lvl="1" indent="-400050" eaLnBrk="0" fontAlgn="base" hangingPunct="0">
              <a:lnSpc>
                <a:spcPct val="100000"/>
              </a:lnSpc>
              <a:spcBef>
                <a:spcPct val="0"/>
              </a:spcBef>
              <a:spcAft>
                <a:spcPct val="0"/>
              </a:spcAft>
              <a:buClrTx/>
              <a:buSzTx/>
              <a:buFont typeface="+mj-lt"/>
              <a:buAutoNum type="romanLcPeriod"/>
            </a:pPr>
            <a:r>
              <a:rPr kumimoji="0" lang="en-US" altLang="en-US" sz="16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Calibri" panose="020F0502020204030204" pitchFamily="34" charset="0"/>
              </a:rPr>
              <a:t>Logistic Regression </a:t>
            </a:r>
          </a:p>
          <a:p>
            <a:pPr marL="857250" lvl="1" indent="-400050" eaLnBrk="0" fontAlgn="base" hangingPunct="0">
              <a:lnSpc>
                <a:spcPct val="100000"/>
              </a:lnSpc>
              <a:spcBef>
                <a:spcPct val="0"/>
              </a:spcBef>
              <a:spcAft>
                <a:spcPct val="0"/>
              </a:spcAft>
              <a:buClrTx/>
              <a:buSzTx/>
              <a:buFont typeface="+mj-lt"/>
              <a:buAutoNum type="romanLcPeriod"/>
            </a:pPr>
            <a:r>
              <a:rPr kumimoji="0" lang="en-US" altLang="en-US" sz="16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Calibri" panose="020F0502020204030204" pitchFamily="34" charset="0"/>
              </a:rPr>
              <a:t>Gaussian Naive Bayes</a:t>
            </a:r>
            <a:endParaRPr lang="en-US" altLang="en-US" sz="1600" dirty="0">
              <a:solidFill>
                <a:srgbClr val="212121"/>
              </a:solidFill>
              <a:latin typeface="Calibri" panose="020F0502020204030204" pitchFamily="34" charset="0"/>
              <a:ea typeface="Calibri" panose="020F0502020204030204" pitchFamily="34" charset="0"/>
              <a:cs typeface="Calibri" panose="020F0502020204030204" pitchFamily="34" charset="0"/>
            </a:endParaRPr>
          </a:p>
          <a:p>
            <a:pPr marL="857250" lvl="1" indent="-400050" eaLnBrk="0" fontAlgn="base" hangingPunct="0">
              <a:lnSpc>
                <a:spcPct val="100000"/>
              </a:lnSpc>
              <a:spcBef>
                <a:spcPct val="0"/>
              </a:spcBef>
              <a:spcAft>
                <a:spcPct val="0"/>
              </a:spcAft>
              <a:buClrTx/>
              <a:buSzTx/>
              <a:buFont typeface="+mj-lt"/>
              <a:buAutoNum type="romanLcPeriod"/>
            </a:pPr>
            <a:r>
              <a:rPr kumimoji="0" lang="en-US" altLang="en-US" sz="16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Calibri" panose="020F0502020204030204" pitchFamily="34" charset="0"/>
              </a:rPr>
              <a:t>Support Vector</a:t>
            </a:r>
          </a:p>
          <a:p>
            <a:pPr marL="857250" lvl="1" indent="-400050" eaLnBrk="0" fontAlgn="base" hangingPunct="0">
              <a:lnSpc>
                <a:spcPct val="100000"/>
              </a:lnSpc>
              <a:spcBef>
                <a:spcPct val="0"/>
              </a:spcBef>
              <a:spcAft>
                <a:spcPct val="0"/>
              </a:spcAft>
              <a:buClrTx/>
              <a:buSzTx/>
              <a:buFont typeface="+mj-lt"/>
              <a:buAutoNum type="romanLcPeriod"/>
            </a:pPr>
            <a:r>
              <a:rPr kumimoji="0" lang="en-US" altLang="en-US" sz="16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Calibri" panose="020F0502020204030204" pitchFamily="34" charset="0"/>
              </a:rPr>
              <a:t>Tuned SVM</a:t>
            </a:r>
            <a:endParaRPr lang="en-US" altLang="en-US" sz="1600" dirty="0">
              <a:solidFill>
                <a:srgbClr val="212121"/>
              </a:solidFill>
              <a:latin typeface="Calibri" panose="020F0502020204030204" pitchFamily="34" charset="0"/>
              <a:ea typeface="Calibri" panose="020F0502020204030204" pitchFamily="34" charset="0"/>
              <a:cs typeface="Calibri" panose="020F0502020204030204" pitchFamily="34" charset="0"/>
            </a:endParaRPr>
          </a:p>
          <a:p>
            <a:pPr marL="857250" lvl="1" indent="-400050" eaLnBrk="0" fontAlgn="base" hangingPunct="0">
              <a:lnSpc>
                <a:spcPct val="100000"/>
              </a:lnSpc>
              <a:spcBef>
                <a:spcPct val="0"/>
              </a:spcBef>
              <a:spcAft>
                <a:spcPct val="0"/>
              </a:spcAft>
              <a:buClrTx/>
              <a:buSzTx/>
              <a:buFont typeface="+mj-lt"/>
              <a:buAutoNum type="romanLcPeriod"/>
            </a:pPr>
            <a:r>
              <a:rPr lang="en-US" altLang="en-US" sz="1600" dirty="0">
                <a:solidFill>
                  <a:srgbClr val="000000"/>
                </a:solidFill>
                <a:latin typeface="Calibri" panose="020F0502020204030204" pitchFamily="34" charset="0"/>
                <a:ea typeface="Calibri" panose="020F0502020204030204" pitchFamily="34" charset="0"/>
                <a:cs typeface="Calibri" panose="020F0502020204030204" pitchFamily="34" charset="0"/>
              </a:rPr>
              <a:t>Random Forest</a:t>
            </a:r>
          </a:p>
          <a:p>
            <a:pPr marL="857250" lvl="1" indent="-400050" eaLnBrk="0" fontAlgn="base" hangingPunct="0">
              <a:lnSpc>
                <a:spcPct val="100000"/>
              </a:lnSpc>
              <a:spcBef>
                <a:spcPct val="0"/>
              </a:spcBef>
              <a:spcAft>
                <a:spcPct val="0"/>
              </a:spcAft>
              <a:buClrTx/>
              <a:buSzTx/>
              <a:buFont typeface="+mj-lt"/>
              <a:buAutoNum type="romanLcPeriod"/>
            </a:pPr>
            <a:r>
              <a:rPr lang="en-US" altLang="en-US" sz="1600" dirty="0">
                <a:solidFill>
                  <a:srgbClr val="000000"/>
                </a:solidFill>
                <a:latin typeface="Calibri" panose="020F0502020204030204" pitchFamily="34" charset="0"/>
                <a:ea typeface="Calibri" panose="020F0502020204030204" pitchFamily="34" charset="0"/>
                <a:cs typeface="Calibri" panose="020F0502020204030204" pitchFamily="34" charset="0"/>
              </a:rPr>
              <a:t>Tuned Random Forest</a:t>
            </a:r>
          </a:p>
          <a:p>
            <a:pPr marL="857250" lvl="1" indent="-400050" eaLnBrk="0" fontAlgn="base" hangingPunct="0">
              <a:lnSpc>
                <a:spcPct val="100000"/>
              </a:lnSpc>
              <a:spcBef>
                <a:spcPct val="0"/>
              </a:spcBef>
              <a:spcAft>
                <a:spcPct val="0"/>
              </a:spcAft>
              <a:buClrTx/>
              <a:buSzTx/>
              <a:buFont typeface="+mj-lt"/>
              <a:buAutoNum type="romanLcPeriod"/>
            </a:pPr>
            <a:r>
              <a:rPr lang="en-US" altLang="en-US" sz="1600" dirty="0">
                <a:solidFill>
                  <a:srgbClr val="000000"/>
                </a:solidFill>
                <a:latin typeface="Calibri" panose="020F0502020204030204" pitchFamily="34" charset="0"/>
                <a:ea typeface="Calibri" panose="020F0502020204030204" pitchFamily="34" charset="0"/>
                <a:cs typeface="Calibri" panose="020F0502020204030204" pitchFamily="34" charset="0"/>
              </a:rPr>
              <a:t>Gradient Boost</a:t>
            </a:r>
          </a:p>
          <a:p>
            <a:pPr marL="857250" lvl="1" indent="-400050" eaLnBrk="0" fontAlgn="base" hangingPunct="0">
              <a:lnSpc>
                <a:spcPct val="100000"/>
              </a:lnSpc>
              <a:spcBef>
                <a:spcPct val="0"/>
              </a:spcBef>
              <a:spcAft>
                <a:spcPct val="0"/>
              </a:spcAft>
              <a:buClrTx/>
              <a:buSzTx/>
              <a:buFont typeface="+mj-lt"/>
              <a:buAutoNum type="romanLcPeriod"/>
            </a:pPr>
            <a:r>
              <a:rPr lang="en-US" altLang="en-US" sz="1600" dirty="0">
                <a:solidFill>
                  <a:srgbClr val="000000"/>
                </a:solidFill>
                <a:latin typeface="Calibri" panose="020F0502020204030204" pitchFamily="34" charset="0"/>
                <a:ea typeface="Calibri" panose="020F0502020204030204" pitchFamily="34" charset="0"/>
                <a:cs typeface="Calibri" panose="020F0502020204030204" pitchFamily="34" charset="0"/>
              </a:rPr>
              <a:t>Tuned Gradient Boost</a:t>
            </a:r>
          </a:p>
          <a:p>
            <a:pPr marL="857250" lvl="1" indent="-400050" eaLnBrk="0" fontAlgn="base" hangingPunct="0">
              <a:lnSpc>
                <a:spcPct val="100000"/>
              </a:lnSpc>
              <a:spcBef>
                <a:spcPct val="0"/>
              </a:spcBef>
              <a:spcAft>
                <a:spcPct val="0"/>
              </a:spcAft>
              <a:buClrTx/>
              <a:buSzTx/>
              <a:buFont typeface="+mj-lt"/>
              <a:buAutoNum type="romanLcPeriod"/>
            </a:pPr>
            <a:r>
              <a:rPr lang="en-US" altLang="en-US" sz="1600" dirty="0">
                <a:solidFill>
                  <a:srgbClr val="000000"/>
                </a:solidFill>
                <a:latin typeface="Calibri" panose="020F0502020204030204" pitchFamily="34" charset="0"/>
                <a:ea typeface="Calibri" panose="020F0502020204030204" pitchFamily="34" charset="0"/>
                <a:cs typeface="Calibri" panose="020F0502020204030204" pitchFamily="34" charset="0"/>
              </a:rPr>
              <a:t>Extra trees</a:t>
            </a:r>
          </a:p>
          <a:p>
            <a:pPr marL="857250" lvl="1" indent="-400050" eaLnBrk="0" fontAlgn="base" hangingPunct="0">
              <a:lnSpc>
                <a:spcPct val="100000"/>
              </a:lnSpc>
              <a:spcBef>
                <a:spcPct val="0"/>
              </a:spcBef>
              <a:spcAft>
                <a:spcPct val="0"/>
              </a:spcAft>
              <a:buClrTx/>
              <a:buSzTx/>
              <a:buFont typeface="+mj-lt"/>
              <a:buAutoNum type="romanLcPeriod"/>
            </a:pPr>
            <a:r>
              <a:rPr lang="en-US" altLang="en-US" sz="1600" dirty="0">
                <a:solidFill>
                  <a:srgbClr val="000000"/>
                </a:solidFill>
                <a:latin typeface="Calibri" panose="020F0502020204030204" pitchFamily="34" charset="0"/>
                <a:ea typeface="Calibri" panose="020F0502020204030204" pitchFamily="34" charset="0"/>
                <a:cs typeface="Calibri" panose="020F0502020204030204" pitchFamily="34" charset="0"/>
              </a:rPr>
              <a:t>Tuned Extra trees</a:t>
            </a:r>
          </a:p>
          <a:p>
            <a:pPr marL="0" indent="0" eaLnBrk="0" fontAlgn="base" hangingPunct="0">
              <a:lnSpc>
                <a:spcPct val="100000"/>
              </a:lnSpc>
              <a:spcBef>
                <a:spcPct val="0"/>
              </a:spcBef>
              <a:spcAft>
                <a:spcPct val="0"/>
              </a:spcAft>
              <a:buClrTx/>
              <a:buSzTx/>
              <a:buFontTx/>
              <a:buAutoNum type="arabicPeriod" startAt="10"/>
            </a:pPr>
            <a:r>
              <a:rPr kumimoji="0" lang="en-US" altLang="en-US" sz="1800" b="0" i="0" u="none" strike="noStrike" cap="none" normalizeH="0" baseline="0" dirty="0">
                <a:ln>
                  <a:noFill/>
                </a:ln>
                <a:solidFill>
                  <a:srgbClr val="212121"/>
                </a:solidFill>
                <a:effectLst/>
                <a:latin typeface="Calibri" panose="020F0502020204030204" pitchFamily="34" charset="0"/>
                <a:ea typeface="Calibri" panose="020F0502020204030204" pitchFamily="34" charset="0"/>
                <a:cs typeface="Calibri" panose="020F0502020204030204" pitchFamily="34" charset="0"/>
              </a:rPr>
              <a:t>Tuned </a:t>
            </a:r>
            <a:r>
              <a:rPr lang="en-US" altLang="en-US" sz="1800" dirty="0">
                <a:solidFill>
                  <a:srgbClr val="000000"/>
                </a:solidFill>
                <a:latin typeface="Calibri" panose="020F0502020204030204" pitchFamily="34" charset="0"/>
                <a:ea typeface="Calibri" panose="020F0502020204030204" pitchFamily="34" charset="0"/>
                <a:cs typeface="Calibri" panose="020F0502020204030204" pitchFamily="34" charset="0"/>
              </a:rPr>
              <a:t>Extra trees classifier </a:t>
            </a:r>
            <a:r>
              <a:rPr kumimoji="0" lang="en-US" altLang="en-US" sz="1800" b="0" i="0" u="none" strike="noStrike" cap="none" normalizeH="0" baseline="0" dirty="0">
                <a:ln>
                  <a:noFill/>
                </a:ln>
                <a:solidFill>
                  <a:srgbClr val="212121"/>
                </a:solidFill>
                <a:effectLst/>
                <a:latin typeface="Calibri" panose="020F0502020204030204" pitchFamily="34" charset="0"/>
                <a:ea typeface="Calibri" panose="020F0502020204030204" pitchFamily="34" charset="0"/>
                <a:cs typeface="Calibri" panose="020F0502020204030204" pitchFamily="34" charset="0"/>
              </a:rPr>
              <a:t>performed best amongst all above classifiers. (F-1: 99.09% )</a:t>
            </a:r>
          </a:p>
          <a:p>
            <a:pPr marL="0" marR="0" lvl="0" indent="0" algn="l" defTabSz="914400" rtl="0" eaLnBrk="0" fontAlgn="base" latinLnBrk="0" hangingPunct="0">
              <a:lnSpc>
                <a:spcPct val="100000"/>
              </a:lnSpc>
              <a:spcBef>
                <a:spcPct val="0"/>
              </a:spcBef>
              <a:spcAft>
                <a:spcPct val="0"/>
              </a:spcAft>
              <a:buClrTx/>
              <a:buSzTx/>
              <a:buFontTx/>
              <a:buAutoNum type="arabicPeriod" startAt="11"/>
              <a:tabLst/>
            </a:pPr>
            <a:r>
              <a:rPr kumimoji="0" lang="en-US" altLang="en-US" sz="1800" b="0" i="0" u="none" strike="noStrike" cap="none" normalizeH="0" baseline="0" dirty="0">
                <a:ln>
                  <a:noFill/>
                </a:ln>
                <a:solidFill>
                  <a:srgbClr val="212121"/>
                </a:solidFill>
                <a:effectLst/>
                <a:latin typeface="Calibri" panose="020F0502020204030204" pitchFamily="34" charset="0"/>
                <a:ea typeface="Calibri" panose="020F0502020204030204" pitchFamily="34" charset="0"/>
                <a:cs typeface="Calibri" panose="020F0502020204030204" pitchFamily="34" charset="0"/>
              </a:rPr>
              <a:t>The important features for prediction using gradient boost classifiers printed.</a:t>
            </a:r>
          </a:p>
          <a:p>
            <a:endParaRPr lang="en-IN" sz="1800" dirty="0">
              <a:latin typeface="Calibri" panose="020F0502020204030204" pitchFamily="34" charset="0"/>
              <a:ea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18696561-79B6-63BC-25FA-94A9C52EED2C}"/>
              </a:ext>
            </a:extLst>
          </p:cNvPr>
          <p:cNvSpPr>
            <a:spLocks noGrp="1"/>
          </p:cNvSpPr>
          <p:nvPr>
            <p:ph type="title"/>
          </p:nvPr>
        </p:nvSpPr>
        <p:spPr>
          <a:xfrm>
            <a:off x="1096963" y="287338"/>
            <a:ext cx="10058400" cy="1449387"/>
          </a:xfrm>
        </p:spPr>
        <p:txBody>
          <a:bodyPr/>
          <a:lstStyle/>
          <a:p>
            <a:r>
              <a:rPr lang="en-IN" dirty="0"/>
              <a:t>Observations &amp; Conclusion</a:t>
            </a:r>
          </a:p>
        </p:txBody>
      </p:sp>
    </p:spTree>
    <p:extLst>
      <p:ext uri="{BB962C8B-B14F-4D97-AF65-F5344CB8AC3E}">
        <p14:creationId xmlns:p14="http://schemas.microsoft.com/office/powerpoint/2010/main" val="4821633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ge710fe325a_2_5"/>
          <p:cNvSpPr txBox="1"/>
          <p:nvPr/>
        </p:nvSpPr>
        <p:spPr>
          <a:xfrm>
            <a:off x="290100" y="492059"/>
            <a:ext cx="11611800" cy="6003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US" sz="2700" b="1" dirty="0">
                <a:solidFill>
                  <a:srgbClr val="2C39B1"/>
                </a:solidFill>
                <a:latin typeface="Montserrat"/>
                <a:ea typeface="Montserrat"/>
                <a:cs typeface="Montserrat"/>
                <a:sym typeface="Montserrat"/>
              </a:rPr>
              <a:t>Challenges and Future Scope </a:t>
            </a:r>
            <a:endParaRPr dirty="0"/>
          </a:p>
        </p:txBody>
      </p:sp>
      <p:sp>
        <p:nvSpPr>
          <p:cNvPr id="382" name="Google Shape;382;ge710fe325a_2_5"/>
          <p:cNvSpPr txBox="1"/>
          <p:nvPr/>
        </p:nvSpPr>
        <p:spPr>
          <a:xfrm>
            <a:off x="1086000" y="1219375"/>
            <a:ext cx="10020000" cy="37702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2400" dirty="0"/>
              <a:t>Challenges:</a:t>
            </a:r>
            <a:endParaRPr sz="2400" dirty="0"/>
          </a:p>
          <a:p>
            <a:pPr marL="457200" lvl="0" indent="-349250" algn="l" rtl="0">
              <a:spcBef>
                <a:spcPts val="0"/>
              </a:spcBef>
              <a:spcAft>
                <a:spcPts val="0"/>
              </a:spcAft>
              <a:buSzPts val="1900"/>
              <a:buChar char="●"/>
            </a:pPr>
            <a:r>
              <a:rPr lang="en-US" sz="1900" dirty="0"/>
              <a:t>The main challenge was to handle outliers and class Imbalance nature of given dataset</a:t>
            </a:r>
          </a:p>
          <a:p>
            <a:pPr marL="107950" lvl="0" algn="l" rtl="0">
              <a:spcBef>
                <a:spcPts val="0"/>
              </a:spcBef>
              <a:spcAft>
                <a:spcPts val="0"/>
              </a:spcAft>
              <a:buSzPts val="1900"/>
            </a:pPr>
            <a:endParaRPr sz="1900" dirty="0"/>
          </a:p>
          <a:p>
            <a:pPr marL="0" lvl="0" indent="0" algn="l" rtl="0">
              <a:spcBef>
                <a:spcPts val="0"/>
              </a:spcBef>
              <a:spcAft>
                <a:spcPts val="0"/>
              </a:spcAft>
              <a:buClr>
                <a:schemeClr val="dk1"/>
              </a:buClr>
              <a:buSzPts val="1100"/>
              <a:buFont typeface="Arial"/>
              <a:buNone/>
            </a:pPr>
            <a:r>
              <a:rPr lang="en-US" sz="2400" dirty="0"/>
              <a:t>Future scope:</a:t>
            </a:r>
            <a:endParaRPr sz="2400" dirty="0"/>
          </a:p>
          <a:p>
            <a:pPr marL="457200" lvl="0" indent="-349250" algn="l" rtl="0">
              <a:spcBef>
                <a:spcPts val="0"/>
              </a:spcBef>
              <a:spcAft>
                <a:spcPts val="0"/>
              </a:spcAft>
              <a:buSzPts val="1900"/>
              <a:buChar char="●"/>
            </a:pPr>
            <a:r>
              <a:rPr lang="en-IN" sz="1900" dirty="0"/>
              <a:t>Different methods can be incorporate to handle class imbalance.</a:t>
            </a:r>
          </a:p>
          <a:p>
            <a:pPr marL="457200" lvl="0" indent="-349250" algn="l" rtl="0">
              <a:spcBef>
                <a:spcPts val="0"/>
              </a:spcBef>
              <a:spcAft>
                <a:spcPts val="0"/>
              </a:spcAft>
              <a:buSzPts val="1900"/>
              <a:buChar char="●"/>
            </a:pPr>
            <a:r>
              <a:rPr lang="en-IN" sz="1900" dirty="0"/>
              <a:t>The Model can be deployed using </a:t>
            </a:r>
            <a:r>
              <a:rPr lang="en-IN" sz="1900" dirty="0" err="1"/>
              <a:t>Streamlit</a:t>
            </a:r>
            <a:r>
              <a:rPr lang="en-IN" sz="1900" dirty="0"/>
              <a:t> /flask</a:t>
            </a:r>
          </a:p>
          <a:p>
            <a:pPr marL="457200" lvl="0" indent="-349250" algn="l" rtl="0">
              <a:spcBef>
                <a:spcPts val="0"/>
              </a:spcBef>
              <a:spcAft>
                <a:spcPts val="0"/>
              </a:spcAft>
              <a:buSzPts val="1900"/>
              <a:buChar char="●"/>
            </a:pPr>
            <a:r>
              <a:rPr lang="en-US" sz="1900" dirty="0"/>
              <a:t>Future work may involve developing a final, reliable model for classifying live data predictions.</a:t>
            </a:r>
          </a:p>
          <a:p>
            <a:pPr marL="457200" lvl="0" indent="-349250" algn="l" rtl="0">
              <a:spcBef>
                <a:spcPts val="0"/>
              </a:spcBef>
              <a:spcAft>
                <a:spcPts val="0"/>
              </a:spcAft>
              <a:buSzPts val="1900"/>
              <a:buChar char="●"/>
            </a:pPr>
            <a:r>
              <a:rPr lang="en-IN" sz="1900" dirty="0"/>
              <a:t>We can also check the performance of prediction using the Altman Z-score.</a:t>
            </a:r>
          </a:p>
          <a:p>
            <a:pPr marL="457200" lvl="0" indent="-349250" algn="l" rtl="0">
              <a:spcBef>
                <a:spcPts val="0"/>
              </a:spcBef>
              <a:spcAft>
                <a:spcPts val="0"/>
              </a:spcAft>
              <a:buSzPts val="1900"/>
              <a:buChar char="●"/>
            </a:pPr>
            <a:r>
              <a:rPr lang="en-IN" sz="1900" dirty="0"/>
              <a:t>Higher ensemble techniques and deep learning techniques can be incorporated.</a:t>
            </a:r>
            <a:endParaRPr sz="1900" dirty="0"/>
          </a:p>
          <a:p>
            <a:pPr marL="457200" lvl="0" indent="0" algn="l" rtl="0">
              <a:spcBef>
                <a:spcPts val="0"/>
              </a:spcBef>
              <a:spcAft>
                <a:spcPts val="0"/>
              </a:spcAft>
              <a:buNone/>
            </a:pPr>
            <a:endParaRPr sz="1900" dirty="0"/>
          </a:p>
          <a:p>
            <a:pPr marL="0" lvl="0" indent="0" algn="l" rtl="0">
              <a:spcBef>
                <a:spcPts val="0"/>
              </a:spcBef>
              <a:spcAft>
                <a:spcPts val="0"/>
              </a:spcAft>
              <a:buNone/>
            </a:pPr>
            <a:endParaRPr dirty="0">
              <a:latin typeface="Calibri"/>
              <a:ea typeface="Calibri"/>
              <a:cs typeface="Calibri"/>
              <a:sym typeface="Calibri"/>
            </a:endParaRPr>
          </a:p>
        </p:txBody>
      </p:sp>
    </p:spTree>
    <p:extLst>
      <p:ext uri="{BB962C8B-B14F-4D97-AF65-F5344CB8AC3E}">
        <p14:creationId xmlns:p14="http://schemas.microsoft.com/office/powerpoint/2010/main" val="1088647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CDDD-69A7-C0AF-4F53-5E6447AA9896}"/>
              </a:ext>
            </a:extLst>
          </p:cNvPr>
          <p:cNvSpPr>
            <a:spLocks noGrp="1"/>
          </p:cNvSpPr>
          <p:nvPr>
            <p:ph type="title"/>
          </p:nvPr>
        </p:nvSpPr>
        <p:spPr>
          <a:xfrm>
            <a:off x="1097280" y="286604"/>
            <a:ext cx="10058400" cy="1344234"/>
          </a:xfrm>
        </p:spPr>
        <p:txBody>
          <a:bodyPr anchor="ctr"/>
          <a:lstStyle/>
          <a:p>
            <a:r>
              <a:rPr lang="en-IN" dirty="0">
                <a:latin typeface="Montserrat SemiBold" panose="00000700000000000000" pitchFamily="2" charset="0"/>
              </a:rPr>
              <a:t>Company</a:t>
            </a:r>
            <a:r>
              <a:rPr lang="en-IN" dirty="0">
                <a:latin typeface="Arial Rounded MT Bold" panose="020F0704030504030204" pitchFamily="34" charset="0"/>
              </a:rPr>
              <a:t> Bankruptcy	</a:t>
            </a:r>
          </a:p>
        </p:txBody>
      </p:sp>
      <p:sp>
        <p:nvSpPr>
          <p:cNvPr id="3" name="Text Placeholder 2">
            <a:extLst>
              <a:ext uri="{FF2B5EF4-FFF2-40B4-BE49-F238E27FC236}">
                <a16:creationId xmlns:a16="http://schemas.microsoft.com/office/drawing/2014/main" id="{22B5FBD4-A425-2C7B-C74B-E85053CAEEB1}"/>
              </a:ext>
            </a:extLst>
          </p:cNvPr>
          <p:cNvSpPr>
            <a:spLocks noGrp="1"/>
          </p:cNvSpPr>
          <p:nvPr>
            <p:ph type="body" idx="1"/>
          </p:nvPr>
        </p:nvSpPr>
        <p:spPr>
          <a:xfrm>
            <a:off x="1097280" y="1737360"/>
            <a:ext cx="10058400" cy="4023360"/>
          </a:xfrm>
        </p:spPr>
        <p:txBody>
          <a:bodyPr/>
          <a:lstStyle/>
          <a:p>
            <a:pPr>
              <a:buFont typeface="Wingdings" panose="05000000000000000000" pitchFamily="2" charset="2"/>
              <a:buChar char="q"/>
            </a:pPr>
            <a:r>
              <a:rPr lang="en-IN" b="1" dirty="0"/>
              <a:t>Bankruptcy : </a:t>
            </a:r>
          </a:p>
          <a:p>
            <a:pPr lvl="1">
              <a:buFont typeface="Wingdings" panose="05000000000000000000" pitchFamily="2" charset="2"/>
              <a:buChar char="q"/>
            </a:pPr>
            <a:r>
              <a:rPr lang="en-US"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A legal process in which an individual or business declares their inability to repay their debts</a:t>
            </a:r>
          </a:p>
          <a:p>
            <a:pPr lvl="1">
              <a:buFont typeface="Wingdings" panose="05000000000000000000" pitchFamily="2" charset="2"/>
              <a:buChar char="q"/>
            </a:pPr>
            <a:r>
              <a:rPr lang="en-US"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It is usually a last resort for individuals and businesses who are overwhelmed by their financial obligations and have exhausted all other options for debt relief.</a:t>
            </a:r>
          </a:p>
          <a:p>
            <a:pPr>
              <a:buFont typeface="Wingdings" panose="05000000000000000000" pitchFamily="2" charset="2"/>
              <a:buChar char="q"/>
            </a:pPr>
            <a:r>
              <a:rPr lang="en-IN" b="1" dirty="0"/>
              <a:t>Corporate Bankruptcy:</a:t>
            </a:r>
          </a:p>
          <a:p>
            <a:pPr lvl="1">
              <a:buFont typeface="Wingdings" panose="05000000000000000000" pitchFamily="2" charset="2"/>
              <a:buChar char="q"/>
            </a:pPr>
            <a:r>
              <a:rPr lang="en-US"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A legal process in which a company declares its inability to pay its debts and seeks protection from its creditors</a:t>
            </a:r>
            <a:r>
              <a:rPr lang="en-US" b="0" i="0" dirty="0">
                <a:solidFill>
                  <a:srgbClr val="374151"/>
                </a:solidFill>
                <a:effectLst/>
                <a:latin typeface="Söhne"/>
              </a:rPr>
              <a:t>.</a:t>
            </a:r>
          </a:p>
          <a:p>
            <a:pPr>
              <a:buFont typeface="Wingdings" panose="05000000000000000000" pitchFamily="2" charset="2"/>
              <a:buChar char="q"/>
            </a:pPr>
            <a:r>
              <a:rPr lang="en-US" b="1" dirty="0">
                <a:solidFill>
                  <a:srgbClr val="374151"/>
                </a:solidFill>
                <a:latin typeface="Söhne"/>
              </a:rPr>
              <a:t>Reasons:</a:t>
            </a:r>
          </a:p>
          <a:p>
            <a:pPr lvl="1">
              <a:buFont typeface="Wingdings" panose="05000000000000000000" pitchFamily="2" charset="2"/>
              <a:buChar char="q"/>
            </a:pPr>
            <a:r>
              <a:rPr lang="en-US" b="1" dirty="0">
                <a:solidFill>
                  <a:srgbClr val="374151"/>
                </a:solidFill>
                <a:latin typeface="Calibri" panose="020F0502020204030204" pitchFamily="34" charset="0"/>
                <a:ea typeface="Calibri" panose="020F0502020204030204" pitchFamily="34" charset="0"/>
                <a:cs typeface="Calibri" panose="020F0502020204030204" pitchFamily="34" charset="0"/>
              </a:rPr>
              <a:t>Market Conditions</a:t>
            </a:r>
          </a:p>
          <a:p>
            <a:pPr lvl="1">
              <a:buFont typeface="Wingdings" panose="05000000000000000000" pitchFamily="2" charset="2"/>
              <a:buChar char="q"/>
            </a:pPr>
            <a:r>
              <a:rPr lang="en-US" b="1" dirty="0">
                <a:solidFill>
                  <a:srgbClr val="374151"/>
                </a:solidFill>
                <a:latin typeface="Calibri" panose="020F0502020204030204" pitchFamily="34" charset="0"/>
                <a:ea typeface="Calibri" panose="020F0502020204030204" pitchFamily="34" charset="0"/>
                <a:cs typeface="Calibri" panose="020F0502020204030204" pitchFamily="34" charset="0"/>
              </a:rPr>
              <a:t>Financing</a:t>
            </a:r>
          </a:p>
          <a:p>
            <a:pPr lvl="1">
              <a:buFont typeface="Wingdings" panose="05000000000000000000" pitchFamily="2" charset="2"/>
              <a:buChar char="q"/>
            </a:pPr>
            <a:r>
              <a:rPr lang="en-US" b="1" dirty="0">
                <a:solidFill>
                  <a:srgbClr val="374151"/>
                </a:solidFill>
                <a:latin typeface="Calibri" panose="020F0502020204030204" pitchFamily="34" charset="0"/>
                <a:ea typeface="Calibri" panose="020F0502020204030204" pitchFamily="34" charset="0"/>
                <a:cs typeface="Calibri" panose="020F0502020204030204" pitchFamily="34" charset="0"/>
              </a:rPr>
              <a:t>Poor Decision making</a:t>
            </a:r>
          </a:p>
          <a:p>
            <a:pPr lvl="1">
              <a:buFont typeface="Wingdings" panose="05000000000000000000" pitchFamily="2" charset="2"/>
              <a:buChar char="q"/>
            </a:pPr>
            <a:r>
              <a:rPr lang="en-US" b="1" dirty="0">
                <a:solidFill>
                  <a:srgbClr val="374151"/>
                </a:solidFill>
                <a:latin typeface="Calibri" panose="020F0502020204030204" pitchFamily="34" charset="0"/>
                <a:ea typeface="Calibri" panose="020F0502020204030204" pitchFamily="34" charset="0"/>
                <a:cs typeface="Calibri" panose="020F0502020204030204" pitchFamily="34" charset="0"/>
              </a:rPr>
              <a:t>Other Causes</a:t>
            </a:r>
            <a:endParaRPr lang="en-IN"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756705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pic>
        <p:nvPicPr>
          <p:cNvPr id="395" name="Google Shape;395;ge710fe325a_13_0"/>
          <p:cNvPicPr preferRelativeResize="0"/>
          <p:nvPr/>
        </p:nvPicPr>
        <p:blipFill>
          <a:blip r:embed="rId3">
            <a:alphaModFix/>
          </a:blip>
          <a:stretch>
            <a:fillRect/>
          </a:stretch>
        </p:blipFill>
        <p:spPr>
          <a:xfrm>
            <a:off x="4019550" y="1058175"/>
            <a:ext cx="4152900" cy="4095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64C36E04-9650-6026-E526-E5DF83A15AF5}"/>
              </a:ext>
            </a:extLst>
          </p:cNvPr>
          <p:cNvGraphicFramePr/>
          <p:nvPr>
            <p:extLst>
              <p:ext uri="{D42A27DB-BD31-4B8C-83A1-F6EECF244321}">
                <p14:modId xmlns:p14="http://schemas.microsoft.com/office/powerpoint/2010/main" val="3193363408"/>
              </p:ext>
            </p:extLst>
          </p:nvPr>
        </p:nvGraphicFramePr>
        <p:xfrm>
          <a:off x="1552575" y="647700"/>
          <a:ext cx="7715250"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a:extLst>
              <a:ext uri="{FF2B5EF4-FFF2-40B4-BE49-F238E27FC236}">
                <a16:creationId xmlns:a16="http://schemas.microsoft.com/office/drawing/2014/main" id="{8140BD2C-ADF2-CF52-D8C0-63A3941441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sp>
        <p:nvSpPr>
          <p:cNvPr id="6" name="TextBox 3">
            <a:extLst>
              <a:ext uri="{FF2B5EF4-FFF2-40B4-BE49-F238E27FC236}">
                <a16:creationId xmlns:a16="http://schemas.microsoft.com/office/drawing/2014/main" id="{3B64298E-F88B-9FFE-1B30-929FBF6C7C11}"/>
              </a:ext>
            </a:extLst>
          </p:cNvPr>
          <p:cNvSpPr txBox="1"/>
          <p:nvPr/>
        </p:nvSpPr>
        <p:spPr>
          <a:xfrm>
            <a:off x="571500" y="5943600"/>
            <a:ext cx="5524500"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t>© 2019, Federal Reserve Bank of St. Louis. Permission is granted to reprint or photocopy this presentation in its entirety for educational purposes provided the user credits the Federal Reserve Bank of St. Louis, www.stlouisfed.org/education.</a:t>
            </a:r>
          </a:p>
        </p:txBody>
      </p:sp>
    </p:spTree>
    <p:extLst>
      <p:ext uri="{BB962C8B-B14F-4D97-AF65-F5344CB8AC3E}">
        <p14:creationId xmlns:p14="http://schemas.microsoft.com/office/powerpoint/2010/main" val="3610445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nvGraphicFramePr>
        <p:xfrm>
          <a:off x="1828800" y="152400"/>
          <a:ext cx="8991600" cy="6705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p:cNvSpPr txBox="1"/>
          <p:nvPr/>
        </p:nvSpPr>
        <p:spPr>
          <a:xfrm>
            <a:off x="2057400" y="6248401"/>
            <a:ext cx="5524500" cy="461665"/>
          </a:xfrm>
          <a:prstGeom prst="rect">
            <a:avLst/>
          </a:prstGeom>
          <a:noFill/>
        </p:spPr>
        <p:txBody>
          <a:bodyPr wrap="square" rtlCol="0">
            <a:spAutoFit/>
          </a:bodyPr>
          <a:lstStyle/>
          <a:p>
            <a:r>
              <a:rPr lang="en-US" sz="800" dirty="0"/>
              <a:t>© 2019, Federal Reserve Bank of St. Louis. Permission is granted to reprint or photocopy this presentation in its entirety for educational purposes provided the user credits the Federal Reserve Bank of St. Louis, www.stlouisfed.org/education.</a:t>
            </a:r>
          </a:p>
        </p:txBody>
      </p:sp>
    </p:spTree>
    <p:extLst>
      <p:ext uri="{BB962C8B-B14F-4D97-AF65-F5344CB8AC3E}">
        <p14:creationId xmlns:p14="http://schemas.microsoft.com/office/powerpoint/2010/main" val="30164818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D087C-7A09-B96C-901E-B28FC76B4AD1}"/>
              </a:ext>
            </a:extLst>
          </p:cNvPr>
          <p:cNvSpPr>
            <a:spLocks noGrp="1"/>
          </p:cNvSpPr>
          <p:nvPr>
            <p:ph type="title"/>
          </p:nvPr>
        </p:nvSpPr>
        <p:spPr>
          <a:xfrm>
            <a:off x="1097280" y="286603"/>
            <a:ext cx="10058400" cy="1370595"/>
          </a:xfrm>
        </p:spPr>
        <p:txBody>
          <a:bodyPr anchor="ctr"/>
          <a:lstStyle/>
          <a:p>
            <a:r>
              <a:rPr lang="en-IN" dirty="0">
                <a:latin typeface="Montserrat SemiBold" panose="00000700000000000000" pitchFamily="2" charset="0"/>
              </a:rPr>
              <a:t>Types of Bankruptcy</a:t>
            </a:r>
          </a:p>
        </p:txBody>
      </p:sp>
      <p:sp>
        <p:nvSpPr>
          <p:cNvPr id="3" name="Text Placeholder 2">
            <a:extLst>
              <a:ext uri="{FF2B5EF4-FFF2-40B4-BE49-F238E27FC236}">
                <a16:creationId xmlns:a16="http://schemas.microsoft.com/office/drawing/2014/main" id="{11B9134A-A28C-128E-F8E9-CD48EA368782}"/>
              </a:ext>
            </a:extLst>
          </p:cNvPr>
          <p:cNvSpPr>
            <a:spLocks noGrp="1"/>
          </p:cNvSpPr>
          <p:nvPr>
            <p:ph type="body" idx="1"/>
          </p:nvPr>
        </p:nvSpPr>
        <p:spPr>
          <a:xfrm>
            <a:off x="1097280" y="1657198"/>
            <a:ext cx="10058400" cy="4023360"/>
          </a:xfrm>
        </p:spPr>
        <p:txBody>
          <a:bodyPr/>
          <a:lstStyle/>
          <a:p>
            <a:pPr>
              <a:buFont typeface="Wingdings" panose="05000000000000000000" pitchFamily="2" charset="2"/>
              <a:buChar char="q"/>
            </a:pPr>
            <a:r>
              <a:rPr lang="en-IN" b="1" dirty="0"/>
              <a:t>Voluntary Bankruptcy: </a:t>
            </a:r>
            <a:r>
              <a:rPr lang="en-IN" dirty="0"/>
              <a:t>A bankruptcy petition filed in federal court by the distressed firm’s management.</a:t>
            </a:r>
          </a:p>
          <a:p>
            <a:pPr>
              <a:buFont typeface="Wingdings" panose="05000000000000000000" pitchFamily="2" charset="2"/>
              <a:buChar char="q"/>
            </a:pPr>
            <a:r>
              <a:rPr lang="en-IN" b="1" dirty="0"/>
              <a:t>Involuntary Bankruptcy: </a:t>
            </a:r>
            <a:r>
              <a:rPr lang="en-IN" dirty="0"/>
              <a:t>A bankruptcy petition filed in federal court by the distressed firm’s creditors.</a:t>
            </a:r>
          </a:p>
          <a:p>
            <a:pPr>
              <a:buFont typeface="Wingdings" panose="05000000000000000000" pitchFamily="2" charset="2"/>
              <a:buChar char="q"/>
            </a:pPr>
            <a:r>
              <a:rPr lang="en-US" b="1" i="0" dirty="0">
                <a:solidFill>
                  <a:srgbClr val="374151"/>
                </a:solidFill>
                <a:effectLst/>
                <a:latin typeface="Söhne"/>
              </a:rPr>
              <a:t>Chapter 7 bankruptcy: </a:t>
            </a:r>
            <a:r>
              <a:rPr lang="en-US" b="0" i="0" dirty="0">
                <a:solidFill>
                  <a:srgbClr val="374151"/>
                </a:solidFill>
                <a:effectLst/>
                <a:latin typeface="Söhne"/>
              </a:rPr>
              <a:t>A company's assets are liquidated to pay off creditors, and the company ceases operations.</a:t>
            </a:r>
          </a:p>
          <a:p>
            <a:pPr lvl="1">
              <a:buFont typeface="Wingdings" panose="05000000000000000000" pitchFamily="2" charset="2"/>
              <a:buChar char="q"/>
            </a:pPr>
            <a:r>
              <a:rPr lang="en-US" b="1" i="0" dirty="0">
                <a:solidFill>
                  <a:srgbClr val="374151"/>
                </a:solidFill>
                <a:effectLst/>
                <a:latin typeface="Söhne"/>
              </a:rPr>
              <a:t>Chapter 13 bankruptcy: </a:t>
            </a:r>
            <a:r>
              <a:rPr lang="en-US" b="0" i="0" dirty="0">
                <a:solidFill>
                  <a:srgbClr val="374151"/>
                </a:solidFill>
                <a:effectLst/>
                <a:latin typeface="Söhne"/>
              </a:rPr>
              <a:t>Similar to Chapter 11, but designed for small businesses.</a:t>
            </a:r>
          </a:p>
          <a:p>
            <a:pPr>
              <a:buFont typeface="Wingdings" panose="05000000000000000000" pitchFamily="2" charset="2"/>
              <a:buChar char="q"/>
            </a:pPr>
            <a:r>
              <a:rPr lang="en-US" b="1" i="0" dirty="0">
                <a:solidFill>
                  <a:srgbClr val="374151"/>
                </a:solidFill>
                <a:effectLst/>
                <a:latin typeface="Söhne"/>
              </a:rPr>
              <a:t>Chapter 11 bankruptcy: </a:t>
            </a:r>
            <a:r>
              <a:rPr lang="en-US" b="0" i="0" dirty="0">
                <a:solidFill>
                  <a:srgbClr val="374151"/>
                </a:solidFill>
                <a:effectLst/>
                <a:latin typeface="Söhne"/>
              </a:rPr>
              <a:t>The company reorganizes its debts and operations under court supervision, with the goal of emerging as a financially viable entity.</a:t>
            </a:r>
          </a:p>
          <a:p>
            <a:pPr>
              <a:buFont typeface="Wingdings" panose="05000000000000000000" pitchFamily="2" charset="2"/>
              <a:buChar char="q"/>
            </a:pPr>
            <a:r>
              <a:rPr lang="en-US" b="1" i="0" dirty="0">
                <a:solidFill>
                  <a:srgbClr val="374151"/>
                </a:solidFill>
                <a:effectLst/>
                <a:latin typeface="Söhne"/>
              </a:rPr>
              <a:t>Receivership: </a:t>
            </a:r>
            <a:r>
              <a:rPr lang="en-US" b="0" i="0" dirty="0">
                <a:solidFill>
                  <a:srgbClr val="374151"/>
                </a:solidFill>
                <a:effectLst/>
                <a:latin typeface="Söhne"/>
              </a:rPr>
              <a:t>A court-appointed receiver takes control of the company and manages its assets to pay off creditors.</a:t>
            </a:r>
          </a:p>
          <a:p>
            <a:pPr>
              <a:buFont typeface="Wingdings" panose="05000000000000000000" pitchFamily="2" charset="2"/>
              <a:buChar char="q"/>
            </a:pPr>
            <a:r>
              <a:rPr lang="en-US" b="1" i="0" dirty="0">
                <a:solidFill>
                  <a:srgbClr val="374151"/>
                </a:solidFill>
                <a:effectLst/>
                <a:latin typeface="Söhne"/>
              </a:rPr>
              <a:t>Assignment for the benefit of creditors: </a:t>
            </a:r>
            <a:r>
              <a:rPr lang="en-US" b="0" i="0" dirty="0">
                <a:solidFill>
                  <a:srgbClr val="374151"/>
                </a:solidFill>
                <a:effectLst/>
                <a:latin typeface="Söhne"/>
              </a:rPr>
              <a:t>The company assigns its assets to a third-party trustee who liquidates the assets and distributes the proceeds to the company's creditors.</a:t>
            </a:r>
          </a:p>
          <a:p>
            <a:endParaRPr lang="en-IN" dirty="0"/>
          </a:p>
        </p:txBody>
      </p:sp>
    </p:spTree>
    <p:extLst>
      <p:ext uri="{BB962C8B-B14F-4D97-AF65-F5344CB8AC3E}">
        <p14:creationId xmlns:p14="http://schemas.microsoft.com/office/powerpoint/2010/main" val="844973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81BC1-472D-C12E-D320-5F92BE79AA4D}"/>
              </a:ext>
            </a:extLst>
          </p:cNvPr>
          <p:cNvSpPr>
            <a:spLocks noGrp="1"/>
          </p:cNvSpPr>
          <p:nvPr>
            <p:ph type="title"/>
          </p:nvPr>
        </p:nvSpPr>
        <p:spPr/>
        <p:txBody>
          <a:bodyPr/>
          <a:lstStyle/>
          <a:p>
            <a:r>
              <a:rPr lang="en-IN" sz="4400" dirty="0">
                <a:latin typeface="Montserrat SemiBold" panose="00000700000000000000" pitchFamily="2" charset="0"/>
              </a:rPr>
              <a:t>How Bankruptcy Affects Investors</a:t>
            </a:r>
          </a:p>
        </p:txBody>
      </p:sp>
      <p:sp>
        <p:nvSpPr>
          <p:cNvPr id="3" name="Text Placeholder 2">
            <a:extLst>
              <a:ext uri="{FF2B5EF4-FFF2-40B4-BE49-F238E27FC236}">
                <a16:creationId xmlns:a16="http://schemas.microsoft.com/office/drawing/2014/main" id="{9DE0C583-AE3B-52B3-8A2D-8B458E2D43EB}"/>
              </a:ext>
            </a:extLst>
          </p:cNvPr>
          <p:cNvSpPr>
            <a:spLocks noGrp="1"/>
          </p:cNvSpPr>
          <p:nvPr>
            <p:ph type="body" idx="1"/>
          </p:nvPr>
        </p:nvSpPr>
        <p:spPr/>
        <p:txBody>
          <a:bodyPr/>
          <a:lstStyle/>
          <a:p>
            <a:pPr algn="l"/>
            <a:r>
              <a:rPr lang="en-US" b="0" i="0" dirty="0">
                <a:solidFill>
                  <a:srgbClr val="374151"/>
                </a:solidFill>
                <a:effectLst/>
                <a:latin typeface="Söhne"/>
              </a:rPr>
              <a:t>Bankruptcy can have a significant impact on investors, depending on the circumstances surrounding the bankruptcy. Here are some of the ways in which bankruptcy can affect investors:</a:t>
            </a:r>
          </a:p>
          <a:p>
            <a:pPr algn="l">
              <a:buFont typeface="+mj-lt"/>
              <a:buAutoNum type="arabicPeriod"/>
            </a:pPr>
            <a:r>
              <a:rPr lang="en-US" b="0" i="0" dirty="0">
                <a:solidFill>
                  <a:srgbClr val="374151"/>
                </a:solidFill>
                <a:effectLst/>
                <a:latin typeface="Söhne"/>
              </a:rPr>
              <a:t>Loss of investment</a:t>
            </a:r>
          </a:p>
          <a:p>
            <a:pPr algn="l">
              <a:buFont typeface="+mj-lt"/>
              <a:buAutoNum type="arabicPeriod"/>
            </a:pPr>
            <a:r>
              <a:rPr lang="en-US" b="0" i="0" dirty="0">
                <a:solidFill>
                  <a:srgbClr val="374151"/>
                </a:solidFill>
                <a:effectLst/>
                <a:latin typeface="Söhne"/>
              </a:rPr>
              <a:t>Delayed or reduced returns</a:t>
            </a:r>
          </a:p>
          <a:p>
            <a:pPr algn="l">
              <a:buFont typeface="+mj-lt"/>
              <a:buAutoNum type="arabicPeriod"/>
            </a:pPr>
            <a:r>
              <a:rPr lang="en-US" b="0" i="0" dirty="0">
                <a:solidFill>
                  <a:srgbClr val="374151"/>
                </a:solidFill>
                <a:effectLst/>
                <a:latin typeface="Söhne"/>
              </a:rPr>
              <a:t>Changes in ownership structure</a:t>
            </a:r>
          </a:p>
          <a:p>
            <a:pPr algn="l">
              <a:buFont typeface="+mj-lt"/>
              <a:buAutoNum type="arabicPeriod"/>
            </a:pPr>
            <a:r>
              <a:rPr lang="en-US" b="0" i="0" dirty="0">
                <a:solidFill>
                  <a:srgbClr val="374151"/>
                </a:solidFill>
                <a:effectLst/>
                <a:latin typeface="Söhne"/>
              </a:rPr>
              <a:t>Uncertainty and volatility</a:t>
            </a:r>
          </a:p>
          <a:p>
            <a:pPr algn="l">
              <a:buFont typeface="+mj-lt"/>
              <a:buAutoNum type="arabicPeriod"/>
            </a:pPr>
            <a:r>
              <a:rPr lang="en-US" b="0" i="0" dirty="0">
                <a:solidFill>
                  <a:srgbClr val="374151"/>
                </a:solidFill>
                <a:effectLst/>
                <a:latin typeface="Söhne"/>
              </a:rPr>
              <a:t>Legal proceedings</a:t>
            </a:r>
          </a:p>
          <a:p>
            <a:pPr marL="114300" indent="0" algn="l">
              <a:buNone/>
            </a:pPr>
            <a:r>
              <a:rPr lang="en-US" b="0" i="0" dirty="0">
                <a:solidFill>
                  <a:srgbClr val="374151"/>
                </a:solidFill>
                <a:effectLst/>
                <a:latin typeface="Söhne"/>
              </a:rPr>
              <a:t>    Overall, bankruptcy can have significant implications for investors, and it is important for investors to carefully evaluate the risks associated with investing in companies that may be at risk of bankruptcy.</a:t>
            </a:r>
          </a:p>
          <a:p>
            <a:endParaRPr lang="en-IN" dirty="0"/>
          </a:p>
        </p:txBody>
      </p:sp>
    </p:spTree>
    <p:extLst>
      <p:ext uri="{BB962C8B-B14F-4D97-AF65-F5344CB8AC3E}">
        <p14:creationId xmlns:p14="http://schemas.microsoft.com/office/powerpoint/2010/main" val="1950876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7D8AA-BEE3-5DCE-7861-8208600604FB}"/>
              </a:ext>
            </a:extLst>
          </p:cNvPr>
          <p:cNvSpPr>
            <a:spLocks noGrp="1"/>
          </p:cNvSpPr>
          <p:nvPr>
            <p:ph type="title"/>
          </p:nvPr>
        </p:nvSpPr>
        <p:spPr/>
        <p:txBody>
          <a:bodyPr/>
          <a:lstStyle/>
          <a:p>
            <a:pPr algn="ctr"/>
            <a:r>
              <a:rPr lang="en-US" sz="4400" dirty="0">
                <a:latin typeface="Montserrat SemiBold" panose="00000700000000000000" pitchFamily="2" charset="0"/>
              </a:rPr>
              <a:t>How Do Bankruptcy Costs Affect a Company's Capital Structure</a:t>
            </a:r>
            <a:endParaRPr lang="en-IN" sz="4400" dirty="0">
              <a:latin typeface="Montserrat SemiBold" panose="00000700000000000000" pitchFamily="2" charset="0"/>
            </a:endParaRPr>
          </a:p>
        </p:txBody>
      </p:sp>
      <p:sp>
        <p:nvSpPr>
          <p:cNvPr id="3" name="Text Placeholder 2">
            <a:extLst>
              <a:ext uri="{FF2B5EF4-FFF2-40B4-BE49-F238E27FC236}">
                <a16:creationId xmlns:a16="http://schemas.microsoft.com/office/drawing/2014/main" id="{5C35D64E-3AE2-0D17-8405-7C06C0BADD1F}"/>
              </a:ext>
            </a:extLst>
          </p:cNvPr>
          <p:cNvSpPr>
            <a:spLocks noGrp="1"/>
          </p:cNvSpPr>
          <p:nvPr>
            <p:ph type="body" idx="1"/>
          </p:nvPr>
        </p:nvSpPr>
        <p:spPr/>
        <p:txBody>
          <a:bodyPr/>
          <a:lstStyle/>
          <a:p>
            <a:pPr marL="0" lvl="0" indent="0" defTabSz="914400" eaLnBrk="0" fontAlgn="base" latinLnBrk="0" hangingPunct="0">
              <a:buFontTx/>
              <a:buAutoNum type="arabicPeriod"/>
              <a:tabLst/>
            </a:pPr>
            <a:r>
              <a:rPr lang="en-US" altLang="en-US" dirty="0">
                <a:solidFill>
                  <a:srgbClr val="374151"/>
                </a:solidFill>
                <a:latin typeface="Söhne"/>
              </a:rPr>
              <a:t>Increased debt</a:t>
            </a:r>
          </a:p>
          <a:p>
            <a:pPr marL="0" lvl="0" indent="0" defTabSz="914400" eaLnBrk="0" fontAlgn="base" latinLnBrk="0" hangingPunct="0">
              <a:buFontTx/>
              <a:buAutoNum type="arabicPeriod"/>
              <a:tabLst/>
            </a:pPr>
            <a:r>
              <a:rPr lang="en-US" altLang="en-US" dirty="0">
                <a:solidFill>
                  <a:srgbClr val="374151"/>
                </a:solidFill>
                <a:latin typeface="Söhne"/>
              </a:rPr>
              <a:t>Decreased equity</a:t>
            </a:r>
          </a:p>
          <a:p>
            <a:pPr marL="0" lvl="0" indent="0" defTabSz="914400" eaLnBrk="0" fontAlgn="base" latinLnBrk="0" hangingPunct="0">
              <a:buFontTx/>
              <a:buAutoNum type="arabicPeriod"/>
              <a:tabLst/>
            </a:pPr>
            <a:r>
              <a:rPr lang="en-US" altLang="en-US" dirty="0">
                <a:solidFill>
                  <a:srgbClr val="374151"/>
                </a:solidFill>
                <a:latin typeface="Söhne"/>
              </a:rPr>
              <a:t>Limited access to capital</a:t>
            </a:r>
          </a:p>
          <a:p>
            <a:pPr marL="0" lvl="0" indent="0" defTabSz="914400" eaLnBrk="0" fontAlgn="base" latinLnBrk="0" hangingPunct="0">
              <a:buFontTx/>
              <a:buAutoNum type="arabicPeriod"/>
              <a:tabLst/>
            </a:pPr>
            <a:r>
              <a:rPr lang="en-US" altLang="en-US" dirty="0">
                <a:solidFill>
                  <a:srgbClr val="374151"/>
                </a:solidFill>
                <a:latin typeface="Söhne"/>
              </a:rPr>
              <a:t>Higher cost of capital </a:t>
            </a:r>
          </a:p>
          <a:p>
            <a:pPr marL="0" lvl="0" indent="0" defTabSz="914400" eaLnBrk="0" fontAlgn="base" latinLnBrk="0" hangingPunct="0">
              <a:buNone/>
              <a:tabLst/>
            </a:pPr>
            <a:endParaRPr lang="en-US" altLang="en-US" dirty="0">
              <a:solidFill>
                <a:srgbClr val="374151"/>
              </a:solidFill>
              <a:latin typeface="Söhne"/>
            </a:endParaRPr>
          </a:p>
          <a:p>
            <a:pPr marL="0" lvl="0" indent="0" defTabSz="914400" eaLnBrk="0" fontAlgn="base" latinLnBrk="0" hangingPunct="0">
              <a:buNone/>
              <a:tabLst/>
            </a:pPr>
            <a:r>
              <a:rPr lang="en-US" altLang="en-US" dirty="0">
                <a:solidFill>
                  <a:srgbClr val="374151"/>
                </a:solidFill>
                <a:latin typeface="Söhne"/>
              </a:rPr>
              <a:t>Overall, bankruptcy costs can have a significant impact on a company's capital structure. Companies that are considering bankruptcy should carefully evaluate the potential costs and the impact that these costs may have on their financial position and their ability to raise capital in the future.</a:t>
            </a:r>
          </a:p>
          <a:p>
            <a:endParaRPr lang="en-IN" dirty="0"/>
          </a:p>
        </p:txBody>
      </p:sp>
    </p:spTree>
    <p:extLst>
      <p:ext uri="{BB962C8B-B14F-4D97-AF65-F5344CB8AC3E}">
        <p14:creationId xmlns:p14="http://schemas.microsoft.com/office/powerpoint/2010/main" val="2151140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1571FF9-FFB4-0ED0-D632-B1802601BEE7}"/>
              </a:ext>
            </a:extLst>
          </p:cNvPr>
          <p:cNvSpPr>
            <a:spLocks noGrp="1"/>
          </p:cNvSpPr>
          <p:nvPr>
            <p:ph type="body" idx="1"/>
          </p:nvPr>
        </p:nvSpPr>
        <p:spPr/>
        <p:txBody>
          <a:bodyPr/>
          <a:lstStyle/>
          <a:p>
            <a:pPr algn="l">
              <a:buFont typeface="Wingdings" panose="05000000000000000000" pitchFamily="2" charset="2"/>
              <a:buChar char="q"/>
            </a:pPr>
            <a:r>
              <a:rPr lang="en-US" b="0" i="0" u="none" strike="noStrike" baseline="0" dirty="0">
                <a:latin typeface="Calibri" panose="020F0502020204030204" pitchFamily="34" charset="0"/>
                <a:ea typeface="Calibri" panose="020F0502020204030204" pitchFamily="34" charset="0"/>
                <a:cs typeface="Calibri" panose="020F0502020204030204" pitchFamily="34" charset="0"/>
              </a:rPr>
              <a:t>The Taiwan Economic Journal for the years 1999 to 2009 has listed the details of company bankruptcy based on the business regulations of the Taiwan Stock </a:t>
            </a:r>
            <a:r>
              <a:rPr lang="en-IN" b="0" i="0" u="none" strike="noStrike" baseline="0" dirty="0">
                <a:latin typeface="Calibri" panose="020F0502020204030204" pitchFamily="34" charset="0"/>
                <a:ea typeface="Calibri" panose="020F0502020204030204" pitchFamily="34" charset="0"/>
                <a:cs typeface="Calibri" panose="020F0502020204030204" pitchFamily="34" charset="0"/>
              </a:rPr>
              <a:t>Exchange.</a:t>
            </a:r>
          </a:p>
          <a:p>
            <a:pPr algn="l">
              <a:buFont typeface="Wingdings" panose="05000000000000000000" pitchFamily="2" charset="2"/>
              <a:buChar char="q"/>
            </a:pPr>
            <a:r>
              <a:rPr lang="en-US" b="0" i="0" u="none" strike="noStrike" baseline="0" dirty="0">
                <a:latin typeface="Calibri" panose="020F0502020204030204" pitchFamily="34" charset="0"/>
                <a:ea typeface="Calibri" panose="020F0502020204030204" pitchFamily="34" charset="0"/>
                <a:cs typeface="Calibri" panose="020F0502020204030204" pitchFamily="34" charset="0"/>
              </a:rPr>
              <a:t>The Taiwan Stock Exchange was established in 1961 and began operating as a  stock exchange on 9 February 1962. </a:t>
            </a:r>
          </a:p>
          <a:p>
            <a:pPr algn="l">
              <a:buFont typeface="Wingdings" panose="05000000000000000000" pitchFamily="2" charset="2"/>
              <a:buChar char="q"/>
            </a:pPr>
            <a:r>
              <a:rPr lang="en-US" b="0" i="0" u="none" strike="noStrike" baseline="0" dirty="0">
                <a:latin typeface="Calibri" panose="020F0502020204030204" pitchFamily="34" charset="0"/>
                <a:ea typeface="Calibri" panose="020F0502020204030204" pitchFamily="34" charset="0"/>
                <a:cs typeface="Calibri" panose="020F0502020204030204" pitchFamily="34" charset="0"/>
              </a:rPr>
              <a:t>It is a financial institution located in Taipei, Taiwan. It has over 900 listed companies.</a:t>
            </a:r>
          </a:p>
          <a:p>
            <a:pPr algn="l">
              <a:buFont typeface="Wingdings" panose="05000000000000000000" pitchFamily="2" charset="2"/>
              <a:buChar char="q"/>
            </a:pPr>
            <a:r>
              <a:rPr lang="en-US" b="0" i="0" u="none" strike="noStrike" baseline="0" dirty="0">
                <a:latin typeface="Calibri" panose="020F0502020204030204" pitchFamily="34" charset="0"/>
                <a:ea typeface="Calibri" panose="020F0502020204030204" pitchFamily="34" charset="0"/>
                <a:cs typeface="Calibri" panose="020F0502020204030204" pitchFamily="34" charset="0"/>
              </a:rPr>
              <a:t>The data includes a majority of numerical attributes that help understand the </a:t>
            </a:r>
            <a:r>
              <a:rPr lang="en-IN" b="0" i="0" u="none" strike="noStrike" baseline="0" dirty="0">
                <a:latin typeface="Calibri" panose="020F0502020204030204" pitchFamily="34" charset="0"/>
                <a:ea typeface="Calibri" panose="020F0502020204030204" pitchFamily="34" charset="0"/>
                <a:cs typeface="Calibri" panose="020F0502020204030204" pitchFamily="34" charset="0"/>
              </a:rPr>
              <a:t>possibility of bankruptcy.</a:t>
            </a:r>
          </a:p>
          <a:p>
            <a:pPr algn="l">
              <a:buFont typeface="Wingdings" panose="05000000000000000000" pitchFamily="2" charset="2"/>
              <a:buChar char="q"/>
            </a:pPr>
            <a:r>
              <a:rPr lang="en-US" b="0" i="0" u="none" strike="noStrike" baseline="0" dirty="0">
                <a:latin typeface="Calibri" panose="020F0502020204030204" pitchFamily="34" charset="0"/>
                <a:ea typeface="Calibri" panose="020F0502020204030204" pitchFamily="34" charset="0"/>
                <a:cs typeface="Calibri" panose="020F0502020204030204" pitchFamily="34" charset="0"/>
              </a:rPr>
              <a:t>This project aims at analyzing the possibility of whether an organization </a:t>
            </a:r>
            <a:r>
              <a:rPr lang="en-IN" b="0" i="0" u="none" strike="noStrike" baseline="0" dirty="0">
                <a:latin typeface="Calibri" panose="020F0502020204030204" pitchFamily="34" charset="0"/>
                <a:ea typeface="Calibri" panose="020F0502020204030204" pitchFamily="34" charset="0"/>
                <a:cs typeface="Calibri" panose="020F0502020204030204" pitchFamily="34" charset="0"/>
              </a:rPr>
              <a:t>would face bankruptcy.</a:t>
            </a:r>
            <a:endParaRPr lang="en-IN" dirty="0">
              <a:latin typeface="Calibri" panose="020F0502020204030204" pitchFamily="34" charset="0"/>
              <a:ea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B804FFEF-455B-25EE-A59D-DFCEAA4564E6}"/>
              </a:ext>
            </a:extLst>
          </p:cNvPr>
          <p:cNvSpPr>
            <a:spLocks noGrp="1"/>
          </p:cNvSpPr>
          <p:nvPr>
            <p:ph type="title"/>
          </p:nvPr>
        </p:nvSpPr>
        <p:spPr>
          <a:xfrm>
            <a:off x="1096963" y="287338"/>
            <a:ext cx="10058400" cy="1449387"/>
          </a:xfrm>
        </p:spPr>
        <p:txBody>
          <a:bodyPr anchor="ctr"/>
          <a:lstStyle/>
          <a:p>
            <a:r>
              <a:rPr lang="en-IN" dirty="0">
                <a:latin typeface="Montserrat SemiBold" panose="00000700000000000000" pitchFamily="2" charset="0"/>
              </a:rPr>
              <a:t>Company</a:t>
            </a:r>
            <a:r>
              <a:rPr lang="en-IN" dirty="0">
                <a:latin typeface="Arial Rounded MT Bold" panose="020F0704030504030204" pitchFamily="34" charset="0"/>
              </a:rPr>
              <a:t> Bankruptcy	</a:t>
            </a:r>
          </a:p>
        </p:txBody>
      </p:sp>
    </p:spTree>
    <p:extLst>
      <p:ext uri="{BB962C8B-B14F-4D97-AF65-F5344CB8AC3E}">
        <p14:creationId xmlns:p14="http://schemas.microsoft.com/office/powerpoint/2010/main" val="221148420"/>
      </p:ext>
    </p:extLst>
  </p:cSld>
  <p:clrMapOvr>
    <a:masterClrMapping/>
  </p:clrMapOvr>
</p:sld>
</file>

<file path=ppt/theme/theme1.xml><?xml version="1.0" encoding="utf-8"?>
<a:theme xmlns:a="http://schemas.openxmlformats.org/drawingml/2006/main" name="Retrospect">
  <a:themeElements>
    <a:clrScheme name="Retrospect">
      <a:dk1>
        <a:srgbClr val="000000"/>
      </a:dk1>
      <a:lt1>
        <a:srgbClr val="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749</TotalTime>
  <Words>1465</Words>
  <Application>Microsoft Office PowerPoint</Application>
  <PresentationFormat>Widescreen</PresentationFormat>
  <Paragraphs>207</Paragraphs>
  <Slides>30</Slides>
  <Notes>8</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30</vt:i4>
      </vt:variant>
    </vt:vector>
  </HeadingPairs>
  <TitlesOfParts>
    <vt:vector size="45" baseType="lpstr">
      <vt:lpstr>Courier New</vt:lpstr>
      <vt:lpstr>Merriweather</vt:lpstr>
      <vt:lpstr>EB Garamond</vt:lpstr>
      <vt:lpstr>Montserrat</vt:lpstr>
      <vt:lpstr>Arial</vt:lpstr>
      <vt:lpstr>Pacifico</vt:lpstr>
      <vt:lpstr>Söhne</vt:lpstr>
      <vt:lpstr>Cambria</vt:lpstr>
      <vt:lpstr>Arial Rounded MT Bold</vt:lpstr>
      <vt:lpstr>Roboto</vt:lpstr>
      <vt:lpstr>Calibri</vt:lpstr>
      <vt:lpstr>Montserrat SemiBold</vt:lpstr>
      <vt:lpstr>Wingdings</vt:lpstr>
      <vt:lpstr>Noto Sans Symbols</vt:lpstr>
      <vt:lpstr>Retrospect</vt:lpstr>
      <vt:lpstr>PowerPoint Presentation</vt:lpstr>
      <vt:lpstr>PowerPoint Presentation</vt:lpstr>
      <vt:lpstr>Company Bankruptcy </vt:lpstr>
      <vt:lpstr>PowerPoint Presentation</vt:lpstr>
      <vt:lpstr>PowerPoint Presentation</vt:lpstr>
      <vt:lpstr>Types of Bankruptcy</vt:lpstr>
      <vt:lpstr>How Bankruptcy Affects Investors</vt:lpstr>
      <vt:lpstr>How Do Bankruptcy Costs Affect a Company's Capital Structure</vt:lpstr>
      <vt:lpstr>Company Bankruptcy </vt:lpstr>
      <vt:lpstr>Problem Statement</vt:lpstr>
      <vt:lpstr>PowerPoint Presentation</vt:lpstr>
      <vt:lpstr>PowerPoint Presentation</vt:lpstr>
      <vt:lpstr>  Dataset Information (Y = Output feature, X = Input features) </vt:lpstr>
      <vt:lpstr>Data preparation/pre-processing</vt:lpstr>
      <vt:lpstr>Data Preparation</vt:lpstr>
      <vt:lpstr>PowerPoint Presentation</vt:lpstr>
      <vt:lpstr>PowerPoint Presentation</vt:lpstr>
      <vt:lpstr>PowerPoint Presentation</vt:lpstr>
      <vt:lpstr>Feature Selection </vt:lpstr>
      <vt:lpstr>PowerPoint Presentation</vt:lpstr>
      <vt:lpstr>Data Preparation for Modelling</vt:lpstr>
      <vt:lpstr>PowerPoint Presentation</vt:lpstr>
      <vt:lpstr>PowerPoint Presentation</vt:lpstr>
      <vt:lpstr>PowerPoint Presentation</vt:lpstr>
      <vt:lpstr>PowerPoint Presentation</vt:lpstr>
      <vt:lpstr>PowerPoint Presentation</vt:lpstr>
      <vt:lpstr>Observations &amp; Conclusion</vt:lpstr>
      <vt:lpstr>Observations &amp; Conclusion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Swati Zambre</dc:creator>
  <cp:lastModifiedBy>Swati Zambre</cp:lastModifiedBy>
  <cp:revision>7</cp:revision>
  <dcterms:modified xsi:type="dcterms:W3CDTF">2023-04-24T08:05:55Z</dcterms:modified>
</cp:coreProperties>
</file>